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33"/>
  </p:notesMasterIdLst>
  <p:handoutMasterIdLst>
    <p:handoutMasterId r:id="rId34"/>
  </p:handoutMasterIdLst>
  <p:sldIdLst>
    <p:sldId id="256" r:id="rId2"/>
    <p:sldId id="286" r:id="rId3"/>
    <p:sldId id="257" r:id="rId4"/>
    <p:sldId id="258" r:id="rId5"/>
    <p:sldId id="281" r:id="rId6"/>
    <p:sldId id="259" r:id="rId7"/>
    <p:sldId id="280" r:id="rId8"/>
    <p:sldId id="260" r:id="rId9"/>
    <p:sldId id="261" r:id="rId10"/>
    <p:sldId id="262" r:id="rId11"/>
    <p:sldId id="263" r:id="rId12"/>
    <p:sldId id="264" r:id="rId13"/>
    <p:sldId id="275" r:id="rId14"/>
    <p:sldId id="282" r:id="rId15"/>
    <p:sldId id="277" r:id="rId16"/>
    <p:sldId id="283" r:id="rId17"/>
    <p:sldId id="265" r:id="rId18"/>
    <p:sldId id="266" r:id="rId19"/>
    <p:sldId id="267" r:id="rId20"/>
    <p:sldId id="284" r:id="rId21"/>
    <p:sldId id="268" r:id="rId22"/>
    <p:sldId id="287" r:id="rId23"/>
    <p:sldId id="269" r:id="rId24"/>
    <p:sldId id="270" r:id="rId25"/>
    <p:sldId id="276" r:id="rId26"/>
    <p:sldId id="271" r:id="rId27"/>
    <p:sldId id="278" r:id="rId28"/>
    <p:sldId id="285" r:id="rId29"/>
    <p:sldId id="279" r:id="rId30"/>
    <p:sldId id="274" r:id="rId31"/>
    <p:sldId id="27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p:cViewPr varScale="1">
        <p:scale>
          <a:sx n="154" d="100"/>
          <a:sy n="154" d="100"/>
        </p:scale>
        <p:origin x="4542"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2591" cy="457513"/>
          </a:xfrm>
          <a:prstGeom prst="rect">
            <a:avLst/>
          </a:prstGeom>
        </p:spPr>
        <p:txBody>
          <a:bodyPr vert="horz" lIns="89150" tIns="44575" rIns="89150" bIns="44575" rtlCol="0"/>
          <a:lstStyle>
            <a:lvl1pPr algn="l">
              <a:defRPr sz="1200"/>
            </a:lvl1pPr>
          </a:lstStyle>
          <a:p>
            <a:endParaRPr lang="en-US" dirty="0"/>
          </a:p>
        </p:txBody>
      </p:sp>
      <p:sp>
        <p:nvSpPr>
          <p:cNvPr id="3" name="Date Placeholder 2"/>
          <p:cNvSpPr>
            <a:spLocks noGrp="1"/>
          </p:cNvSpPr>
          <p:nvPr>
            <p:ph type="dt" sz="quarter" idx="1"/>
          </p:nvPr>
        </p:nvSpPr>
        <p:spPr>
          <a:xfrm>
            <a:off x="3883827" y="2"/>
            <a:ext cx="2972590" cy="457513"/>
          </a:xfrm>
          <a:prstGeom prst="rect">
            <a:avLst/>
          </a:prstGeom>
        </p:spPr>
        <p:txBody>
          <a:bodyPr vert="horz" lIns="89150" tIns="44575" rIns="89150" bIns="44575" rtlCol="0"/>
          <a:lstStyle>
            <a:lvl1pPr algn="r">
              <a:defRPr sz="1200"/>
            </a:lvl1pPr>
          </a:lstStyle>
          <a:p>
            <a:fld id="{B121FAF7-9E5D-4D05-A540-894093D38DCC}" type="datetimeFigureOut">
              <a:rPr lang="en-US" smtClean="0"/>
              <a:t>3/15/2019</a:t>
            </a:fld>
            <a:endParaRPr lang="en-US" dirty="0"/>
          </a:p>
        </p:txBody>
      </p:sp>
      <p:sp>
        <p:nvSpPr>
          <p:cNvPr id="4" name="Footer Placeholder 3"/>
          <p:cNvSpPr>
            <a:spLocks noGrp="1"/>
          </p:cNvSpPr>
          <p:nvPr>
            <p:ph type="ftr" sz="quarter" idx="2"/>
          </p:nvPr>
        </p:nvSpPr>
        <p:spPr>
          <a:xfrm>
            <a:off x="4" y="8684928"/>
            <a:ext cx="2972591" cy="457513"/>
          </a:xfrm>
          <a:prstGeom prst="rect">
            <a:avLst/>
          </a:prstGeom>
        </p:spPr>
        <p:txBody>
          <a:bodyPr vert="horz" lIns="89150" tIns="44575" rIns="89150" bIns="4457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3827" y="8684928"/>
            <a:ext cx="2972590" cy="457513"/>
          </a:xfrm>
          <a:prstGeom prst="rect">
            <a:avLst/>
          </a:prstGeom>
        </p:spPr>
        <p:txBody>
          <a:bodyPr vert="horz" lIns="89150" tIns="44575" rIns="89150" bIns="44575" rtlCol="0" anchor="b"/>
          <a:lstStyle>
            <a:lvl1pPr algn="r">
              <a:defRPr sz="1200"/>
            </a:lvl1pPr>
          </a:lstStyle>
          <a:p>
            <a:fld id="{5D724065-64EA-4D74-BEEB-06BC22C1AF48}" type="slidenum">
              <a:rPr lang="en-US" smtClean="0"/>
              <a:t>‹#›</a:t>
            </a:fld>
            <a:endParaRPr lang="en-US" dirty="0"/>
          </a:p>
        </p:txBody>
      </p:sp>
    </p:spTree>
    <p:extLst>
      <p:ext uri="{BB962C8B-B14F-4D97-AF65-F5344CB8AC3E}">
        <p14:creationId xmlns:p14="http://schemas.microsoft.com/office/powerpoint/2010/main" val="419016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57200"/>
          </a:xfrm>
          <a:prstGeom prst="rect">
            <a:avLst/>
          </a:prstGeom>
        </p:spPr>
        <p:txBody>
          <a:bodyPr vert="horz" lIns="90118" tIns="45060" rIns="90118" bIns="45060" rtlCol="0"/>
          <a:lstStyle>
            <a:lvl1pPr algn="l">
              <a:defRPr sz="1200"/>
            </a:lvl1pPr>
          </a:lstStyle>
          <a:p>
            <a:endParaRPr lang="en-US" dirty="0"/>
          </a:p>
        </p:txBody>
      </p:sp>
      <p:sp>
        <p:nvSpPr>
          <p:cNvPr id="3" name="Date Placeholder 2"/>
          <p:cNvSpPr>
            <a:spLocks noGrp="1"/>
          </p:cNvSpPr>
          <p:nvPr>
            <p:ph type="dt" idx="1"/>
          </p:nvPr>
        </p:nvSpPr>
        <p:spPr>
          <a:xfrm>
            <a:off x="3884614" y="2"/>
            <a:ext cx="2971800" cy="457200"/>
          </a:xfrm>
          <a:prstGeom prst="rect">
            <a:avLst/>
          </a:prstGeom>
        </p:spPr>
        <p:txBody>
          <a:bodyPr vert="horz" lIns="90118" tIns="45060" rIns="90118" bIns="45060" rtlCol="0"/>
          <a:lstStyle>
            <a:lvl1pPr algn="r">
              <a:defRPr sz="1200"/>
            </a:lvl1pPr>
          </a:lstStyle>
          <a:p>
            <a:fld id="{F6B75CFF-4FF8-4FDF-BCFD-66B32731B695}" type="datetimeFigureOut">
              <a:rPr lang="en-US" smtClean="0"/>
              <a:t>3/15/2019</a:t>
            </a:fld>
            <a:endParaRPr lang="en-US" dirty="0"/>
          </a:p>
        </p:txBody>
      </p:sp>
      <p:sp>
        <p:nvSpPr>
          <p:cNvPr id="4" name="Slide Image Placeholder 3"/>
          <p:cNvSpPr>
            <a:spLocks noGrp="1" noRot="1" noChangeAspect="1"/>
          </p:cNvSpPr>
          <p:nvPr>
            <p:ph type="sldImg" idx="2"/>
          </p:nvPr>
        </p:nvSpPr>
        <p:spPr>
          <a:xfrm>
            <a:off x="1144588" y="687388"/>
            <a:ext cx="4568825" cy="3427412"/>
          </a:xfrm>
          <a:prstGeom prst="rect">
            <a:avLst/>
          </a:prstGeom>
          <a:noFill/>
          <a:ln w="12700">
            <a:solidFill>
              <a:prstClr val="black"/>
            </a:solidFill>
          </a:ln>
        </p:spPr>
        <p:txBody>
          <a:bodyPr vert="horz" lIns="90118" tIns="45060" rIns="90118" bIns="45060" rtlCol="0" anchor="ctr"/>
          <a:lstStyle/>
          <a:p>
            <a:endParaRPr lang="en-US"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0118" tIns="45060" rIns="90118" bIns="45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5216"/>
            <a:ext cx="2971800" cy="457200"/>
          </a:xfrm>
          <a:prstGeom prst="rect">
            <a:avLst/>
          </a:prstGeom>
        </p:spPr>
        <p:txBody>
          <a:bodyPr vert="horz" lIns="90118" tIns="45060" rIns="90118" bIns="45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6"/>
            <a:ext cx="2971800" cy="457200"/>
          </a:xfrm>
          <a:prstGeom prst="rect">
            <a:avLst/>
          </a:prstGeom>
        </p:spPr>
        <p:txBody>
          <a:bodyPr vert="horz" lIns="90118" tIns="45060" rIns="90118" bIns="45060" rtlCol="0" anchor="b"/>
          <a:lstStyle>
            <a:lvl1pPr algn="r">
              <a:defRPr sz="1200"/>
            </a:lvl1pPr>
          </a:lstStyle>
          <a:p>
            <a:fld id="{3EED636C-6F44-4DBF-862C-49A16B9CED06}" type="slidenum">
              <a:rPr lang="en-US" smtClean="0"/>
              <a:t>‹#›</a:t>
            </a:fld>
            <a:endParaRPr lang="en-US" dirty="0"/>
          </a:p>
        </p:txBody>
      </p:sp>
    </p:spTree>
    <p:extLst>
      <p:ext uri="{BB962C8B-B14F-4D97-AF65-F5344CB8AC3E}">
        <p14:creationId xmlns:p14="http://schemas.microsoft.com/office/powerpoint/2010/main" val="312371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a:t>
            </a:fld>
            <a:endParaRPr lang="en-US" dirty="0"/>
          </a:p>
        </p:txBody>
      </p:sp>
    </p:spTree>
    <p:extLst>
      <p:ext uri="{BB962C8B-B14F-4D97-AF65-F5344CB8AC3E}">
        <p14:creationId xmlns:p14="http://schemas.microsoft.com/office/powerpoint/2010/main" val="426189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11</a:t>
            </a:fld>
            <a:endParaRPr lang="en-US" dirty="0"/>
          </a:p>
        </p:txBody>
      </p:sp>
    </p:spTree>
    <p:extLst>
      <p:ext uri="{BB962C8B-B14F-4D97-AF65-F5344CB8AC3E}">
        <p14:creationId xmlns:p14="http://schemas.microsoft.com/office/powerpoint/2010/main" val="84395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12</a:t>
            </a:fld>
            <a:endParaRPr lang="en-US" dirty="0"/>
          </a:p>
        </p:txBody>
      </p:sp>
    </p:spTree>
    <p:extLst>
      <p:ext uri="{BB962C8B-B14F-4D97-AF65-F5344CB8AC3E}">
        <p14:creationId xmlns:p14="http://schemas.microsoft.com/office/powerpoint/2010/main" val="363947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13</a:t>
            </a:fld>
            <a:endParaRPr lang="en-US" dirty="0"/>
          </a:p>
        </p:txBody>
      </p:sp>
    </p:spTree>
    <p:extLst>
      <p:ext uri="{BB962C8B-B14F-4D97-AF65-F5344CB8AC3E}">
        <p14:creationId xmlns:p14="http://schemas.microsoft.com/office/powerpoint/2010/main" val="692453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14</a:t>
            </a:fld>
            <a:endParaRPr lang="en-US" dirty="0"/>
          </a:p>
        </p:txBody>
      </p:sp>
    </p:spTree>
    <p:extLst>
      <p:ext uri="{BB962C8B-B14F-4D97-AF65-F5344CB8AC3E}">
        <p14:creationId xmlns:p14="http://schemas.microsoft.com/office/powerpoint/2010/main" val="3800789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15</a:t>
            </a:fld>
            <a:endParaRPr lang="en-US" dirty="0"/>
          </a:p>
        </p:txBody>
      </p:sp>
    </p:spTree>
    <p:extLst>
      <p:ext uri="{BB962C8B-B14F-4D97-AF65-F5344CB8AC3E}">
        <p14:creationId xmlns:p14="http://schemas.microsoft.com/office/powerpoint/2010/main" val="386665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17</a:t>
            </a:fld>
            <a:endParaRPr lang="en-US" dirty="0"/>
          </a:p>
        </p:txBody>
      </p:sp>
    </p:spTree>
    <p:extLst>
      <p:ext uri="{BB962C8B-B14F-4D97-AF65-F5344CB8AC3E}">
        <p14:creationId xmlns:p14="http://schemas.microsoft.com/office/powerpoint/2010/main" val="303549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18</a:t>
            </a:fld>
            <a:endParaRPr lang="en-US" dirty="0"/>
          </a:p>
        </p:txBody>
      </p:sp>
    </p:spTree>
    <p:extLst>
      <p:ext uri="{BB962C8B-B14F-4D97-AF65-F5344CB8AC3E}">
        <p14:creationId xmlns:p14="http://schemas.microsoft.com/office/powerpoint/2010/main" val="4226798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19</a:t>
            </a:fld>
            <a:endParaRPr lang="en-US" dirty="0"/>
          </a:p>
        </p:txBody>
      </p:sp>
    </p:spTree>
    <p:extLst>
      <p:ext uri="{BB962C8B-B14F-4D97-AF65-F5344CB8AC3E}">
        <p14:creationId xmlns:p14="http://schemas.microsoft.com/office/powerpoint/2010/main" val="1140031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21</a:t>
            </a:fld>
            <a:endParaRPr lang="en-US" dirty="0"/>
          </a:p>
        </p:txBody>
      </p:sp>
    </p:spTree>
    <p:extLst>
      <p:ext uri="{BB962C8B-B14F-4D97-AF65-F5344CB8AC3E}">
        <p14:creationId xmlns:p14="http://schemas.microsoft.com/office/powerpoint/2010/main" val="3887431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23</a:t>
            </a:fld>
            <a:endParaRPr lang="en-US" dirty="0"/>
          </a:p>
        </p:txBody>
      </p:sp>
    </p:spTree>
    <p:extLst>
      <p:ext uri="{BB962C8B-B14F-4D97-AF65-F5344CB8AC3E}">
        <p14:creationId xmlns:p14="http://schemas.microsoft.com/office/powerpoint/2010/main" val="123370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3</a:t>
            </a:fld>
            <a:endParaRPr lang="en-US" dirty="0"/>
          </a:p>
        </p:txBody>
      </p:sp>
    </p:spTree>
    <p:extLst>
      <p:ext uri="{BB962C8B-B14F-4D97-AF65-F5344CB8AC3E}">
        <p14:creationId xmlns:p14="http://schemas.microsoft.com/office/powerpoint/2010/main" val="1697630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24</a:t>
            </a:fld>
            <a:endParaRPr lang="en-US" dirty="0"/>
          </a:p>
        </p:txBody>
      </p:sp>
    </p:spTree>
    <p:extLst>
      <p:ext uri="{BB962C8B-B14F-4D97-AF65-F5344CB8AC3E}">
        <p14:creationId xmlns:p14="http://schemas.microsoft.com/office/powerpoint/2010/main" val="3967098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25</a:t>
            </a:fld>
            <a:endParaRPr lang="en-US" dirty="0"/>
          </a:p>
        </p:txBody>
      </p:sp>
    </p:spTree>
    <p:extLst>
      <p:ext uri="{BB962C8B-B14F-4D97-AF65-F5344CB8AC3E}">
        <p14:creationId xmlns:p14="http://schemas.microsoft.com/office/powerpoint/2010/main" val="1233709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26</a:t>
            </a:fld>
            <a:endParaRPr lang="en-US" dirty="0"/>
          </a:p>
        </p:txBody>
      </p:sp>
    </p:spTree>
    <p:extLst>
      <p:ext uri="{BB962C8B-B14F-4D97-AF65-F5344CB8AC3E}">
        <p14:creationId xmlns:p14="http://schemas.microsoft.com/office/powerpoint/2010/main" val="3946471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27</a:t>
            </a:fld>
            <a:endParaRPr lang="en-US" dirty="0"/>
          </a:p>
        </p:txBody>
      </p:sp>
    </p:spTree>
    <p:extLst>
      <p:ext uri="{BB962C8B-B14F-4D97-AF65-F5344CB8AC3E}">
        <p14:creationId xmlns:p14="http://schemas.microsoft.com/office/powerpoint/2010/main" val="1357989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29</a:t>
            </a:fld>
            <a:endParaRPr lang="en-US" dirty="0"/>
          </a:p>
        </p:txBody>
      </p:sp>
    </p:spTree>
    <p:extLst>
      <p:ext uri="{BB962C8B-B14F-4D97-AF65-F5344CB8AC3E}">
        <p14:creationId xmlns:p14="http://schemas.microsoft.com/office/powerpoint/2010/main" val="1308119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30</a:t>
            </a:fld>
            <a:endParaRPr lang="en-US" dirty="0"/>
          </a:p>
        </p:txBody>
      </p:sp>
    </p:spTree>
    <p:extLst>
      <p:ext uri="{BB962C8B-B14F-4D97-AF65-F5344CB8AC3E}">
        <p14:creationId xmlns:p14="http://schemas.microsoft.com/office/powerpoint/2010/main" val="706533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31</a:t>
            </a:fld>
            <a:endParaRPr lang="en-US" dirty="0"/>
          </a:p>
        </p:txBody>
      </p:sp>
    </p:spTree>
    <p:extLst>
      <p:ext uri="{BB962C8B-B14F-4D97-AF65-F5344CB8AC3E}">
        <p14:creationId xmlns:p14="http://schemas.microsoft.com/office/powerpoint/2010/main" val="58715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4</a:t>
            </a:fld>
            <a:endParaRPr lang="en-US" dirty="0"/>
          </a:p>
        </p:txBody>
      </p:sp>
    </p:spTree>
    <p:extLst>
      <p:ext uri="{BB962C8B-B14F-4D97-AF65-F5344CB8AC3E}">
        <p14:creationId xmlns:p14="http://schemas.microsoft.com/office/powerpoint/2010/main" val="382420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5</a:t>
            </a:fld>
            <a:endParaRPr lang="en-US" dirty="0"/>
          </a:p>
        </p:txBody>
      </p:sp>
    </p:spTree>
    <p:extLst>
      <p:ext uri="{BB962C8B-B14F-4D97-AF65-F5344CB8AC3E}">
        <p14:creationId xmlns:p14="http://schemas.microsoft.com/office/powerpoint/2010/main" val="269212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6</a:t>
            </a:fld>
            <a:endParaRPr lang="en-US" dirty="0"/>
          </a:p>
        </p:txBody>
      </p:sp>
    </p:spTree>
    <p:extLst>
      <p:ext uri="{BB962C8B-B14F-4D97-AF65-F5344CB8AC3E}">
        <p14:creationId xmlns:p14="http://schemas.microsoft.com/office/powerpoint/2010/main" val="2393728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7</a:t>
            </a:fld>
            <a:endParaRPr lang="en-US" dirty="0"/>
          </a:p>
        </p:txBody>
      </p:sp>
    </p:spTree>
    <p:extLst>
      <p:ext uri="{BB962C8B-B14F-4D97-AF65-F5344CB8AC3E}">
        <p14:creationId xmlns:p14="http://schemas.microsoft.com/office/powerpoint/2010/main" val="347683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8</a:t>
            </a:fld>
            <a:endParaRPr lang="en-US" dirty="0"/>
          </a:p>
        </p:txBody>
      </p:sp>
    </p:spTree>
    <p:extLst>
      <p:ext uri="{BB962C8B-B14F-4D97-AF65-F5344CB8AC3E}">
        <p14:creationId xmlns:p14="http://schemas.microsoft.com/office/powerpoint/2010/main" val="224572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9</a:t>
            </a:fld>
            <a:endParaRPr lang="en-US" dirty="0"/>
          </a:p>
        </p:txBody>
      </p:sp>
    </p:spTree>
    <p:extLst>
      <p:ext uri="{BB962C8B-B14F-4D97-AF65-F5344CB8AC3E}">
        <p14:creationId xmlns:p14="http://schemas.microsoft.com/office/powerpoint/2010/main" val="96031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10</a:t>
            </a:fld>
            <a:endParaRPr lang="en-US" dirty="0"/>
          </a:p>
        </p:txBody>
      </p:sp>
    </p:spTree>
    <p:extLst>
      <p:ext uri="{BB962C8B-B14F-4D97-AF65-F5344CB8AC3E}">
        <p14:creationId xmlns:p14="http://schemas.microsoft.com/office/powerpoint/2010/main" val="1038813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C026731-FC7F-41A4-B763-4AB9D5FF8F8E}" type="datetimeFigureOut">
              <a:rPr lang="en-US" smtClean="0"/>
              <a:t>3/15/2019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5E5C2D2-BD4F-418B-82AA-8B00DD884BE1}"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026731-FC7F-41A4-B763-4AB9D5FF8F8E}"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E5C2D2-BD4F-418B-82AA-8B00DD884BE1}"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05E5C2D2-BD4F-418B-82AA-8B00DD884BE1}"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026731-FC7F-41A4-B763-4AB9D5FF8F8E}"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C026731-FC7F-41A4-B763-4AB9D5FF8F8E}"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05E5C2D2-BD4F-418B-82AA-8B00DD884BE1}"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0C026731-FC7F-41A4-B763-4AB9D5FF8F8E}" type="datetimeFigureOut">
              <a:rPr lang="en-US" smtClean="0"/>
              <a:t>3/15/2019</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5E5C2D2-BD4F-418B-82AA-8B00DD884BE1}"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0C026731-FC7F-41A4-B763-4AB9D5FF8F8E}"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E5C2D2-BD4F-418B-82AA-8B00DD884BE1}"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C026731-FC7F-41A4-B763-4AB9D5FF8F8E}" type="datetimeFigureOut">
              <a:rPr lang="en-US" smtClean="0"/>
              <a:t>3/15/2019</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5E5C2D2-BD4F-418B-82AA-8B00DD884BE1}"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C026731-FC7F-41A4-B763-4AB9D5FF8F8E}" type="datetimeFigureOut">
              <a:rPr lang="en-US" smtClean="0"/>
              <a:t>3/15/2019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05E5C2D2-BD4F-418B-82AA-8B00DD884BE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C026731-FC7F-41A4-B763-4AB9D5FF8F8E}" type="datetimeFigureOut">
              <a:rPr lang="en-US" smtClean="0"/>
              <a:t>3/15/2019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5E5C2D2-BD4F-418B-82AA-8B00DD884BE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5E5C2D2-BD4F-418B-82AA-8B00DD884BE1}"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0C026731-FC7F-41A4-B763-4AB9D5FF8F8E}" type="datetimeFigureOut">
              <a:rPr lang="en-US" smtClean="0"/>
              <a:t>3/15/2019</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05E5C2D2-BD4F-418B-82AA-8B00DD884BE1}"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0C026731-FC7F-41A4-B763-4AB9D5FF8F8E}" type="datetimeFigureOut">
              <a:rPr lang="en-US" smtClean="0"/>
              <a:t>3/15/2019</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C026731-FC7F-41A4-B763-4AB9D5FF8F8E}" type="datetimeFigureOut">
              <a:rPr lang="en-US" smtClean="0"/>
              <a:t>3/15/2019</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5E5C2D2-BD4F-418B-82AA-8B00DD884BE1}"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F40F501E-0E66-4A35-B3F1-8A5A2D17A94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ved=2ahUKEwiUsYX8qtTdAhWOT98KHaKgDUgQFjAAegQIAxAC&amp;url=http://www.psu.edu/dept/aaoffice/pdf/Short_List.doc&amp;usg=AOvVaw17l4yu0S-kltvXIU3W-dw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agsci.psu.edu/hr/find-your-hr-consultan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gsci.psu.edu/hr/Behavior_based_question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dit.agsci.psu.edu/hr/interim-hiring-instructions-for-the-college-of-a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gsci.psu.edu/hr/interim-hiring-instructions-for-the-college-of-ag/InterviewScorecard.xls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guru.psu.edu/policies/AD53.html" TargetMode="External"/><Relationship Id="rId2" Type="http://schemas.openxmlformats.org/officeDocument/2006/relationships/hyperlink" Target="http://www.legis.state.pa.us/cfdocs/legis/LI/consCheck.cfm?txtType=HTM&amp;ttl=18&amp;div=0&amp;chpt=57" TargetMode="External"/><Relationship Id="rId1" Type="http://schemas.openxmlformats.org/officeDocument/2006/relationships/slideLayout" Target="../slideLayouts/slideLayout2.xml"/><Relationship Id="rId4" Type="http://schemas.openxmlformats.org/officeDocument/2006/relationships/hyperlink" Target="http://www.dmlp.org/legal-guide/pennsylvania/pennsylvania-recording-law"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agsci.psu.edu/hr/interim-hiring-instructions-for-the-college-of-ag/AttachmentBEditableReferenceChecklist.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agsci.psu.edu/hr/interim-hiring-instructions-for-the-college-of-ag/ResumeScorecardword.docx/at_download/fil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agsci.psu.edu/hr/interim-hiring-instructions-for-the-college-of-ag/AttachmentBEditableReferenceChecklist.pdf" TargetMode="External"/><Relationship Id="rId4" Type="http://schemas.openxmlformats.org/officeDocument/2006/relationships/hyperlink" Target="https://agsci.psu.edu/hr/interim-hiring-instructions-for-the-college-of-ag/InterviewScorecard.xls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agsci.psu.edu/hr/find-your-hr-consultan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psuportal.neocaseonline.com/default.aspx?pageId=1145"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olicy.psu.edu/policies/hr9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hr.psu.edu/sites/ohr/files/recruitment-and-compensation/documents/PubliclyAvailableClearancesInstructions.pdf" TargetMode="External"/><Relationship Id="rId4" Type="http://schemas.openxmlformats.org/officeDocument/2006/relationships/hyperlink" Target="http://guru.psu.edu/policies/AD39.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gsci.psu.edu/hr/interim-hiring-instructions-for-the-college-of-a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psu.edu/dept/aaoffice/" TargetMode="External"/><Relationship Id="rId5" Type="http://schemas.openxmlformats.org/officeDocument/2006/relationships/hyperlink" Target="http://www.universityethics.psu.edu/UniversityEthics/background-checks.cfm" TargetMode="External"/><Relationship Id="rId4" Type="http://schemas.openxmlformats.org/officeDocument/2006/relationships/hyperlink" Target="https://agsci.psu.edu/faculty-staff/faculty/hiring-tenure-track-faculty/procedure-for-filling-a-tenured-faculty-posi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agsci.psu.edu/hr/find-your-hr-consultan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gsci.psu.edu/faculty-staff/faculty/hiring-tenure-track-faculty/procedure-for-filling-a-tenured-faculty-posi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pp.ohr.psu.edu/Jobs/HRR-MGR/Session/home.cf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962" y="1371600"/>
            <a:ext cx="7772400" cy="914401"/>
          </a:xfrm>
        </p:spPr>
        <p:txBody>
          <a:bodyPr>
            <a:normAutofit/>
          </a:bodyPr>
          <a:lstStyle/>
          <a:p>
            <a:r>
              <a:rPr lang="en-US" sz="4800" dirty="0"/>
              <a:t>Search Committee Training</a:t>
            </a:r>
          </a:p>
        </p:txBody>
      </p:sp>
      <p:sp>
        <p:nvSpPr>
          <p:cNvPr id="6" name="Subtitle 2"/>
          <p:cNvSpPr txBox="1">
            <a:spLocks/>
          </p:cNvSpPr>
          <p:nvPr/>
        </p:nvSpPr>
        <p:spPr>
          <a:xfrm>
            <a:off x="3048000" y="4953000"/>
            <a:ext cx="2514600" cy="1219200"/>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sz="1400" b="0" dirty="0">
                <a:solidFill>
                  <a:srgbClr val="0070C0"/>
                </a:solidFill>
              </a:rPr>
              <a:t>HUMAN RESOURCES College of Agricultural sciences</a:t>
            </a:r>
          </a:p>
        </p:txBody>
      </p:sp>
      <p:pic>
        <p:nvPicPr>
          <p:cNvPr id="11" name="Picture 10" descr="cid:F40F501E-0E66-4A35-B3F1-8A5A2D17A94C"/>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1000" y="457200"/>
            <a:ext cx="3048000" cy="617220"/>
          </a:xfrm>
          <a:prstGeom prst="rect">
            <a:avLst/>
          </a:prstGeom>
          <a:noFill/>
          <a:ln>
            <a:noFill/>
          </a:ln>
        </p:spPr>
      </p:pic>
      <p:sp>
        <p:nvSpPr>
          <p:cNvPr id="12" name="Text Box 3"/>
          <p:cNvSpPr txBox="1">
            <a:spLocks noChangeArrowheads="1"/>
          </p:cNvSpPr>
          <p:nvPr/>
        </p:nvSpPr>
        <p:spPr bwMode="auto">
          <a:xfrm>
            <a:off x="3655695" y="457200"/>
            <a:ext cx="228981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ts val="1000"/>
              </a:lnSpc>
              <a:spcBef>
                <a:spcPts val="300"/>
              </a:spcBef>
              <a:spcAft>
                <a:spcPts val="0"/>
              </a:spcAft>
            </a:pPr>
            <a:r>
              <a:rPr lang="en-US" sz="900" b="1" kern="1200" dirty="0">
                <a:solidFill>
                  <a:srgbClr val="000000"/>
                </a:solidFill>
                <a:effectLst/>
                <a:latin typeface="Georgia"/>
                <a:ea typeface="Times New Roman"/>
                <a:cs typeface="Times New Roman"/>
              </a:rPr>
              <a:t>Human Resources</a:t>
            </a:r>
            <a:br>
              <a:rPr lang="en-US" sz="900" kern="1200" dirty="0">
                <a:solidFill>
                  <a:srgbClr val="000000"/>
                </a:solidFill>
                <a:effectLst/>
                <a:latin typeface="Calibri"/>
                <a:ea typeface="Times New Roman"/>
                <a:cs typeface="Times New Roman"/>
              </a:rPr>
            </a:br>
            <a:r>
              <a:rPr lang="en-US" sz="900" kern="1200" dirty="0">
                <a:solidFill>
                  <a:srgbClr val="000000"/>
                </a:solidFill>
                <a:effectLst/>
                <a:latin typeface="Calibri"/>
                <a:ea typeface="Times New Roman"/>
                <a:cs typeface="Times New Roman"/>
              </a:rPr>
              <a:t>307 Agricultural Administration Building</a:t>
            </a:r>
            <a:br>
              <a:rPr lang="en-US" sz="900" kern="1200" dirty="0">
                <a:solidFill>
                  <a:srgbClr val="000000"/>
                </a:solidFill>
                <a:effectLst/>
                <a:latin typeface="Calibri"/>
                <a:ea typeface="Times New Roman"/>
                <a:cs typeface="Times New Roman"/>
              </a:rPr>
            </a:br>
            <a:r>
              <a:rPr lang="en-US" sz="900" kern="1200" dirty="0">
                <a:solidFill>
                  <a:srgbClr val="000000"/>
                </a:solidFill>
                <a:effectLst/>
                <a:latin typeface="Calibri"/>
                <a:ea typeface="Times New Roman"/>
                <a:cs typeface="Times New Roman"/>
              </a:rPr>
              <a:t>University Park, PA 16802</a:t>
            </a:r>
            <a:endParaRPr lang="en-US" sz="1200" dirty="0">
              <a:effectLst/>
              <a:latin typeface="Times New Roman"/>
              <a:ea typeface="Times New Roman"/>
            </a:endParaRPr>
          </a:p>
        </p:txBody>
      </p:sp>
      <p:sp>
        <p:nvSpPr>
          <p:cNvPr id="13" name="Text Box 4"/>
          <p:cNvSpPr txBox="1">
            <a:spLocks noChangeArrowheads="1"/>
          </p:cNvSpPr>
          <p:nvPr/>
        </p:nvSpPr>
        <p:spPr bwMode="auto">
          <a:xfrm>
            <a:off x="6324600" y="457200"/>
            <a:ext cx="17145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ts val="1000"/>
              </a:lnSpc>
              <a:spcBef>
                <a:spcPts val="0"/>
              </a:spcBef>
              <a:spcAft>
                <a:spcPts val="0"/>
              </a:spcAft>
            </a:pPr>
            <a:r>
              <a:rPr lang="en-US" sz="900" kern="1200">
                <a:solidFill>
                  <a:srgbClr val="000000"/>
                </a:solidFill>
                <a:effectLst/>
                <a:latin typeface="Calibri"/>
                <a:ea typeface="Cambria"/>
              </a:rPr>
              <a:t>Phone: 814-863-3452</a:t>
            </a:r>
            <a:br>
              <a:rPr lang="en-US" sz="900" kern="1200">
                <a:solidFill>
                  <a:srgbClr val="000000"/>
                </a:solidFill>
                <a:effectLst/>
                <a:latin typeface="Calibri"/>
                <a:ea typeface="Cambria"/>
              </a:rPr>
            </a:br>
            <a:r>
              <a:rPr lang="en-US" sz="900" kern="1200">
                <a:solidFill>
                  <a:srgbClr val="000000"/>
                </a:solidFill>
                <a:effectLst/>
                <a:latin typeface="Calibri"/>
                <a:ea typeface="Cambria"/>
              </a:rPr>
              <a:t>Fax: 814-863-6215</a:t>
            </a:r>
            <a:endParaRPr lang="en-US" sz="1200">
              <a:effectLst/>
              <a:latin typeface="Times New Roman"/>
              <a:ea typeface="Times New Roman"/>
            </a:endParaRPr>
          </a:p>
        </p:txBody>
      </p:sp>
    </p:spTree>
    <p:extLst>
      <p:ext uri="{BB962C8B-B14F-4D97-AF65-F5344CB8AC3E}">
        <p14:creationId xmlns:p14="http://schemas.microsoft.com/office/powerpoint/2010/main" val="395915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981200"/>
            <a:ext cx="1371600" cy="584775"/>
          </a:xfrm>
          <a:prstGeom prst="rect">
            <a:avLst/>
          </a:prstGeom>
          <a:noFill/>
          <a:ln>
            <a:solidFill>
              <a:schemeClr val="accent1">
                <a:shade val="50000"/>
              </a:schemeClr>
            </a:solidFill>
          </a:ln>
        </p:spPr>
        <p:txBody>
          <a:bodyPr wrap="square" rtlCol="0">
            <a:spAutoFit/>
          </a:bodyPr>
          <a:lstStyle/>
          <a:p>
            <a:pPr algn="ctr"/>
            <a:r>
              <a:rPr lang="en-US" sz="1600" dirty="0">
                <a:solidFill>
                  <a:srgbClr val="0070C0"/>
                </a:solidFill>
              </a:rPr>
              <a:t>select </a:t>
            </a:r>
            <a:br>
              <a:rPr lang="en-US" sz="1600" dirty="0">
                <a:solidFill>
                  <a:srgbClr val="0070C0"/>
                </a:solidFill>
              </a:rPr>
            </a:br>
            <a:r>
              <a:rPr lang="en-US" sz="1600" dirty="0">
                <a:solidFill>
                  <a:srgbClr val="0070C0"/>
                </a:solidFill>
              </a:rPr>
              <a:t>“View a Job”</a:t>
            </a:r>
          </a:p>
        </p:txBody>
      </p:sp>
      <p:sp>
        <p:nvSpPr>
          <p:cNvPr id="7" name="Right Arrow 6"/>
          <p:cNvSpPr/>
          <p:nvPr/>
        </p:nvSpPr>
        <p:spPr>
          <a:xfrm>
            <a:off x="1524000" y="2257082"/>
            <a:ext cx="304800" cy="945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3"/>
          <p:cNvPicPr>
            <a:picLocks/>
          </p:cNvPicPr>
          <p:nvPr/>
        </p:nvPicPr>
        <p:blipFill rotWithShape="1">
          <a:blip r:embed="rId3"/>
          <a:srcRect l="49978" t="72" r="2220" b="22215"/>
          <a:stretch/>
        </p:blipFill>
        <p:spPr bwMode="auto">
          <a:xfrm>
            <a:off x="1905000" y="838200"/>
            <a:ext cx="6553200"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931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50009" t="2404"/>
          <a:stretch/>
        </p:blipFill>
        <p:spPr bwMode="auto">
          <a:xfrm>
            <a:off x="1981200" y="747077"/>
            <a:ext cx="6934199" cy="5516245"/>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28600" y="2971800"/>
            <a:ext cx="1828799" cy="830997"/>
          </a:xfrm>
          <a:prstGeom prst="rect">
            <a:avLst/>
          </a:prstGeom>
          <a:solidFill>
            <a:schemeClr val="bg1"/>
          </a:solidFill>
          <a:ln>
            <a:solidFill>
              <a:schemeClr val="accent1">
                <a:shade val="50000"/>
              </a:schemeClr>
            </a:solidFill>
          </a:ln>
        </p:spPr>
        <p:txBody>
          <a:bodyPr wrap="square" rtlCol="0">
            <a:spAutoFit/>
          </a:bodyPr>
          <a:lstStyle/>
          <a:p>
            <a:pPr algn="ctr"/>
            <a:r>
              <a:rPr lang="en-US" sz="1600" dirty="0">
                <a:solidFill>
                  <a:srgbClr val="0070C0"/>
                </a:solidFill>
              </a:rPr>
              <a:t>Select</a:t>
            </a:r>
          </a:p>
          <a:p>
            <a:pPr algn="ctr"/>
            <a:r>
              <a:rPr lang="en-US" sz="1600" dirty="0">
                <a:solidFill>
                  <a:srgbClr val="0070C0"/>
                </a:solidFill>
              </a:rPr>
              <a:t>“External”</a:t>
            </a:r>
          </a:p>
          <a:p>
            <a:pPr algn="ctr"/>
            <a:r>
              <a:rPr lang="en-US" sz="1600" dirty="0">
                <a:solidFill>
                  <a:srgbClr val="0070C0"/>
                </a:solidFill>
              </a:rPr>
              <a:t>to view applicants</a:t>
            </a:r>
          </a:p>
        </p:txBody>
      </p:sp>
      <p:sp>
        <p:nvSpPr>
          <p:cNvPr id="6" name="Right Arrow 5"/>
          <p:cNvSpPr/>
          <p:nvPr/>
        </p:nvSpPr>
        <p:spPr>
          <a:xfrm>
            <a:off x="2333625" y="3209240"/>
            <a:ext cx="4572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9034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Autofit/>
          </a:bodyPr>
          <a:lstStyle/>
          <a:p>
            <a:r>
              <a:rPr lang="en-US" sz="2800" dirty="0"/>
              <a:t>Reviewing Applications for Minimum Qualifications</a:t>
            </a:r>
          </a:p>
        </p:txBody>
      </p:sp>
      <p:sp>
        <p:nvSpPr>
          <p:cNvPr id="3" name="Content Placeholder 2"/>
          <p:cNvSpPr>
            <a:spLocks noGrp="1"/>
          </p:cNvSpPr>
          <p:nvPr>
            <p:ph sz="quarter" idx="1"/>
          </p:nvPr>
        </p:nvSpPr>
        <p:spPr>
          <a:xfrm>
            <a:off x="301752" y="1527048"/>
            <a:ext cx="8503920" cy="4873752"/>
          </a:xfrm>
        </p:spPr>
        <p:txBody>
          <a:bodyPr>
            <a:normAutofit/>
          </a:bodyPr>
          <a:lstStyle/>
          <a:p>
            <a:r>
              <a:rPr lang="en-US" sz="2000" dirty="0">
                <a:solidFill>
                  <a:srgbClr val="0070C0"/>
                </a:solidFill>
              </a:rPr>
              <a:t>Review candidate qualifications against the minimum qualifications specified for the job. Consider only those candidates who meet the minimum qualifications. </a:t>
            </a:r>
            <a:br>
              <a:rPr lang="en-US" sz="2400" dirty="0">
                <a:solidFill>
                  <a:srgbClr val="0070C0"/>
                </a:solidFill>
              </a:rPr>
            </a:br>
            <a:r>
              <a:rPr lang="en-US" sz="2400" dirty="0">
                <a:solidFill>
                  <a:srgbClr val="0070C0"/>
                </a:solidFill>
              </a:rPr>
              <a:t> </a:t>
            </a:r>
          </a:p>
          <a:p>
            <a:pPr lvl="1">
              <a:buFont typeface="Wingdings" panose="05000000000000000000" pitchFamily="2" charset="2"/>
              <a:buChar char="§"/>
            </a:pPr>
            <a:r>
              <a:rPr lang="en-US" sz="2000" dirty="0">
                <a:solidFill>
                  <a:srgbClr val="0070C0"/>
                </a:solidFill>
              </a:rPr>
              <a:t>Equivalent Experience for Degree Required (Staff Positions Only):</a:t>
            </a:r>
          </a:p>
          <a:p>
            <a:pPr lvl="2">
              <a:buFont typeface="Wingdings" panose="05000000000000000000" pitchFamily="2" charset="2"/>
              <a:buChar char="§"/>
            </a:pPr>
            <a:r>
              <a:rPr lang="en-US" dirty="0">
                <a:solidFill>
                  <a:srgbClr val="0070C0"/>
                </a:solidFill>
              </a:rPr>
              <a:t>Associate’s Degree = 4 years of </a:t>
            </a:r>
            <a:r>
              <a:rPr lang="en-US" i="1" dirty="0">
                <a:solidFill>
                  <a:srgbClr val="0070C0"/>
                </a:solidFill>
              </a:rPr>
              <a:t>relevant </a:t>
            </a:r>
            <a:r>
              <a:rPr lang="en-US" dirty="0">
                <a:solidFill>
                  <a:srgbClr val="0070C0"/>
                </a:solidFill>
              </a:rPr>
              <a:t>experience</a:t>
            </a:r>
          </a:p>
          <a:p>
            <a:pPr lvl="2">
              <a:buFont typeface="Wingdings" panose="05000000000000000000" pitchFamily="2" charset="2"/>
              <a:buChar char="§"/>
            </a:pPr>
            <a:r>
              <a:rPr lang="en-US" dirty="0">
                <a:solidFill>
                  <a:srgbClr val="0070C0"/>
                </a:solidFill>
              </a:rPr>
              <a:t>Bachelor’s Degree = 8 years of </a:t>
            </a:r>
            <a:r>
              <a:rPr lang="en-US" i="1" dirty="0">
                <a:solidFill>
                  <a:srgbClr val="0070C0"/>
                </a:solidFill>
              </a:rPr>
              <a:t>relevant</a:t>
            </a:r>
            <a:r>
              <a:rPr lang="en-US" dirty="0">
                <a:solidFill>
                  <a:srgbClr val="0070C0"/>
                </a:solidFill>
              </a:rPr>
              <a:t> experience</a:t>
            </a:r>
          </a:p>
          <a:p>
            <a:pPr lvl="2">
              <a:buFont typeface="Wingdings" panose="05000000000000000000" pitchFamily="2" charset="2"/>
              <a:buChar char="§"/>
            </a:pPr>
            <a:r>
              <a:rPr lang="en-US" dirty="0">
                <a:solidFill>
                  <a:srgbClr val="0070C0"/>
                </a:solidFill>
              </a:rPr>
              <a:t>Master’s Degree = 12 years of </a:t>
            </a:r>
            <a:r>
              <a:rPr lang="en-US" i="1" dirty="0">
                <a:solidFill>
                  <a:srgbClr val="0070C0"/>
                </a:solidFill>
              </a:rPr>
              <a:t>relevant</a:t>
            </a:r>
            <a:r>
              <a:rPr lang="en-US" dirty="0">
                <a:solidFill>
                  <a:srgbClr val="0070C0"/>
                </a:solidFill>
              </a:rPr>
              <a:t> experience</a:t>
            </a:r>
            <a:br>
              <a:rPr lang="en-US" sz="1800" dirty="0">
                <a:solidFill>
                  <a:srgbClr val="0070C0"/>
                </a:solidFill>
              </a:rPr>
            </a:br>
            <a:endParaRPr lang="en-US" sz="1800" dirty="0">
              <a:solidFill>
                <a:srgbClr val="0070C0"/>
              </a:solidFill>
            </a:endParaRPr>
          </a:p>
          <a:p>
            <a:pPr marL="594360" lvl="2" indent="0">
              <a:buNone/>
            </a:pPr>
            <a:r>
              <a:rPr lang="en-US" i="1" dirty="0">
                <a:solidFill>
                  <a:srgbClr val="0070C0"/>
                </a:solidFill>
              </a:rPr>
              <a:t>Example: If a position requires an MS + 3 years of relevant experience, the applicant would need a BS + 7 years of relevant experience, an Associate’s + 11 years of relevant experience, or a high school diploma +15 years of relevant experience.</a:t>
            </a:r>
          </a:p>
        </p:txBody>
      </p:sp>
    </p:spTree>
    <p:extLst>
      <p:ext uri="{BB962C8B-B14F-4D97-AF65-F5344CB8AC3E}">
        <p14:creationId xmlns:p14="http://schemas.microsoft.com/office/powerpoint/2010/main" val="358208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Reviewing Applications for Red Flags</a:t>
            </a:r>
          </a:p>
        </p:txBody>
      </p:sp>
      <p:sp>
        <p:nvSpPr>
          <p:cNvPr id="3" name="Content Placeholder 2"/>
          <p:cNvSpPr>
            <a:spLocks noGrp="1"/>
          </p:cNvSpPr>
          <p:nvPr>
            <p:ph sz="quarter" idx="1"/>
          </p:nvPr>
        </p:nvSpPr>
        <p:spPr>
          <a:xfrm>
            <a:off x="301752" y="1527048"/>
            <a:ext cx="8503920" cy="4797552"/>
          </a:xfrm>
        </p:spPr>
        <p:txBody>
          <a:bodyPr>
            <a:normAutofit/>
          </a:bodyPr>
          <a:lstStyle/>
          <a:p>
            <a:r>
              <a:rPr lang="en-US" sz="2000" dirty="0">
                <a:solidFill>
                  <a:srgbClr val="0070C0"/>
                </a:solidFill>
              </a:rPr>
              <a:t>Things to look for on resumes and applications:</a:t>
            </a:r>
            <a:br>
              <a:rPr lang="en-US" sz="2000" dirty="0">
                <a:solidFill>
                  <a:srgbClr val="0070C0"/>
                </a:solidFill>
              </a:rPr>
            </a:br>
            <a:endParaRPr lang="en-US" sz="2400" dirty="0">
              <a:solidFill>
                <a:srgbClr val="0070C0"/>
              </a:solidFill>
            </a:endParaRPr>
          </a:p>
          <a:p>
            <a:pPr lvl="1">
              <a:buFont typeface="Wingdings" panose="05000000000000000000" pitchFamily="2" charset="2"/>
              <a:buChar char="§"/>
            </a:pPr>
            <a:r>
              <a:rPr lang="en-US" sz="1800" dirty="0">
                <a:solidFill>
                  <a:srgbClr val="0070C0"/>
                </a:solidFill>
              </a:rPr>
              <a:t>How long has the applicant been in previous positions? Is there frequent movement from one job to another?</a:t>
            </a:r>
            <a:br>
              <a:rPr lang="en-US" sz="1800" dirty="0">
                <a:solidFill>
                  <a:srgbClr val="0070C0"/>
                </a:solidFill>
              </a:rPr>
            </a:br>
            <a:endParaRPr lang="en-US" sz="1800" dirty="0">
              <a:solidFill>
                <a:srgbClr val="0070C0"/>
              </a:solidFill>
            </a:endParaRPr>
          </a:p>
          <a:p>
            <a:pPr lvl="1">
              <a:buFont typeface="Wingdings" panose="05000000000000000000" pitchFamily="2" charset="2"/>
              <a:buChar char="§"/>
            </a:pPr>
            <a:r>
              <a:rPr lang="en-US" sz="1800" dirty="0">
                <a:solidFill>
                  <a:srgbClr val="0070C0"/>
                </a:solidFill>
              </a:rPr>
              <a:t>Why did the applicant leave his/her last job? Are there any red flags?</a:t>
            </a:r>
            <a:br>
              <a:rPr lang="en-US" sz="1800" dirty="0">
                <a:solidFill>
                  <a:srgbClr val="0070C0"/>
                </a:solidFill>
              </a:rPr>
            </a:br>
            <a:endParaRPr lang="en-US" sz="1800" dirty="0">
              <a:solidFill>
                <a:srgbClr val="0070C0"/>
              </a:solidFill>
            </a:endParaRPr>
          </a:p>
          <a:p>
            <a:pPr lvl="1">
              <a:buFont typeface="Wingdings" panose="05000000000000000000" pitchFamily="2" charset="2"/>
              <a:buChar char="§"/>
            </a:pPr>
            <a:r>
              <a:rPr lang="en-US" sz="1800" dirty="0">
                <a:solidFill>
                  <a:srgbClr val="0070C0"/>
                </a:solidFill>
              </a:rPr>
              <a:t>Are there long breaks in employment? Ask about these breaks when interviewing the applicant.</a:t>
            </a:r>
            <a:br>
              <a:rPr lang="en-US" sz="1800" dirty="0">
                <a:solidFill>
                  <a:srgbClr val="0070C0"/>
                </a:solidFill>
              </a:rPr>
            </a:br>
            <a:r>
              <a:rPr lang="en-US" sz="1800" dirty="0">
                <a:solidFill>
                  <a:srgbClr val="0070C0"/>
                </a:solidFill>
              </a:rPr>
              <a:t> </a:t>
            </a:r>
          </a:p>
          <a:p>
            <a:pPr lvl="1">
              <a:buFont typeface="Wingdings" panose="05000000000000000000" pitchFamily="2" charset="2"/>
              <a:buChar char="§"/>
            </a:pPr>
            <a:r>
              <a:rPr lang="en-US" sz="1800" dirty="0">
                <a:solidFill>
                  <a:srgbClr val="0070C0"/>
                </a:solidFill>
              </a:rPr>
              <a:t>For staff searches, verify that the applicant is legally permitted to work in the United States without sponsorship. </a:t>
            </a:r>
            <a:br>
              <a:rPr lang="en-US" dirty="0">
                <a:solidFill>
                  <a:srgbClr val="0070C0"/>
                </a:solidFill>
              </a:rPr>
            </a:br>
            <a:endParaRPr lang="en-US" dirty="0">
              <a:solidFill>
                <a:srgbClr val="0070C0"/>
              </a:solidFill>
            </a:endParaRPr>
          </a:p>
        </p:txBody>
      </p:sp>
    </p:spTree>
    <p:extLst>
      <p:ext uri="{BB962C8B-B14F-4D97-AF65-F5344CB8AC3E}">
        <p14:creationId xmlns:p14="http://schemas.microsoft.com/office/powerpoint/2010/main" val="177911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Selecting Candidates to Interview</a:t>
            </a:r>
          </a:p>
        </p:txBody>
      </p:sp>
      <p:sp>
        <p:nvSpPr>
          <p:cNvPr id="3" name="Content Placeholder 2"/>
          <p:cNvSpPr>
            <a:spLocks noGrp="1"/>
          </p:cNvSpPr>
          <p:nvPr>
            <p:ph sz="quarter" idx="1"/>
          </p:nvPr>
        </p:nvSpPr>
        <p:spPr>
          <a:xfrm>
            <a:off x="301752" y="1527048"/>
            <a:ext cx="8503920" cy="4797552"/>
          </a:xfrm>
        </p:spPr>
        <p:txBody>
          <a:bodyPr>
            <a:normAutofit lnSpcReduction="10000"/>
          </a:bodyPr>
          <a:lstStyle/>
          <a:p>
            <a:pPr>
              <a:buFont typeface="Arial" panose="020B0604020202020204" pitchFamily="34" charset="0"/>
              <a:buChar char="•"/>
            </a:pPr>
            <a:r>
              <a:rPr lang="en-US" sz="2000" dirty="0">
                <a:solidFill>
                  <a:srgbClr val="0070C0"/>
                </a:solidFill>
              </a:rPr>
              <a:t>Select the most qualified candidates to interview, and notify HR of the individuals selected. </a:t>
            </a:r>
            <a:br>
              <a:rPr lang="en-US" sz="2000" dirty="0">
                <a:solidFill>
                  <a:srgbClr val="0070C0"/>
                </a:solidFill>
              </a:rPr>
            </a:br>
            <a:endParaRPr lang="en-US" sz="2000" dirty="0">
              <a:solidFill>
                <a:srgbClr val="0070C0"/>
              </a:solidFill>
            </a:endParaRPr>
          </a:p>
          <a:p>
            <a:pPr>
              <a:buFont typeface="Arial" panose="020B0604020202020204" pitchFamily="34" charset="0"/>
              <a:buChar char="•"/>
            </a:pPr>
            <a:r>
              <a:rPr lang="en-US" sz="2000" b="1" dirty="0">
                <a:solidFill>
                  <a:srgbClr val="0070C0"/>
                </a:solidFill>
              </a:rPr>
              <a:t>For faculty searches</a:t>
            </a:r>
            <a:r>
              <a:rPr lang="en-US" sz="2000" dirty="0">
                <a:solidFill>
                  <a:srgbClr val="0070C0"/>
                </a:solidFill>
              </a:rPr>
              <a:t>: The department head, prior to reaching out to the applicants, will recommend to the Dean which candidates should be interviewed.</a:t>
            </a:r>
            <a:br>
              <a:rPr lang="en-US" sz="2000" dirty="0">
                <a:solidFill>
                  <a:srgbClr val="0070C0"/>
                </a:solidFill>
              </a:rPr>
            </a:br>
            <a:endParaRPr lang="en-US" sz="2000" dirty="0">
              <a:solidFill>
                <a:srgbClr val="0070C0"/>
              </a:solidFill>
            </a:endParaRPr>
          </a:p>
          <a:p>
            <a:pPr lvl="1">
              <a:buFont typeface="Wingdings" panose="05000000000000000000" pitchFamily="2" charset="2"/>
              <a:buChar char="§"/>
            </a:pPr>
            <a:r>
              <a:rPr lang="en-US" sz="2000" dirty="0">
                <a:solidFill>
                  <a:srgbClr val="0070C0"/>
                </a:solidFill>
              </a:rPr>
              <a:t>Faculty applicants must submit letter of application, curriculum vitae, academic transcripts, minimum of three letters of reference, and one copy of the position description.</a:t>
            </a:r>
            <a:br>
              <a:rPr lang="en-US" sz="2000" dirty="0">
                <a:solidFill>
                  <a:srgbClr val="0070C0"/>
                </a:solidFill>
              </a:rPr>
            </a:br>
            <a:endParaRPr lang="en-US" sz="2000" dirty="0">
              <a:solidFill>
                <a:srgbClr val="0070C0"/>
              </a:solidFill>
            </a:endParaRPr>
          </a:p>
          <a:p>
            <a:pPr>
              <a:buFont typeface="Arial" panose="020B0604020202020204" pitchFamily="34" charset="0"/>
              <a:buChar char="•"/>
            </a:pPr>
            <a:r>
              <a:rPr lang="en-US" sz="2000" dirty="0">
                <a:solidFill>
                  <a:srgbClr val="0070C0"/>
                </a:solidFill>
              </a:rPr>
              <a:t>A </a:t>
            </a:r>
            <a:r>
              <a:rPr lang="en-US" sz="2000" dirty="0">
                <a:solidFill>
                  <a:srgbClr val="0070C0"/>
                </a:solidFill>
                <a:hlinkClick r:id="rId3"/>
              </a:rPr>
              <a:t>Short List Approval Form</a:t>
            </a:r>
            <a:r>
              <a:rPr lang="en-US" sz="2000" dirty="0">
                <a:solidFill>
                  <a:srgbClr val="0070C0"/>
                </a:solidFill>
              </a:rPr>
              <a:t> will be required for departments that are considered underrepresented, per the Affirmative Action Office.</a:t>
            </a:r>
            <a:br>
              <a:rPr lang="en-US" sz="2000" dirty="0">
                <a:solidFill>
                  <a:srgbClr val="0070C0"/>
                </a:solidFill>
              </a:rPr>
            </a:br>
            <a:endParaRPr lang="en-US" sz="2000" dirty="0">
              <a:solidFill>
                <a:srgbClr val="0070C0"/>
              </a:solidFill>
            </a:endParaRPr>
          </a:p>
          <a:p>
            <a:pPr lvl="1">
              <a:buFont typeface="Arial" panose="020B0604020202020204" pitchFamily="34" charset="0"/>
              <a:buChar char="•"/>
            </a:pPr>
            <a:r>
              <a:rPr lang="en-US" sz="2000" b="1" dirty="0">
                <a:solidFill>
                  <a:srgbClr val="0070C0"/>
                </a:solidFill>
              </a:rPr>
              <a:t>For staff positions</a:t>
            </a:r>
            <a:r>
              <a:rPr lang="en-US" sz="2000" dirty="0">
                <a:solidFill>
                  <a:srgbClr val="0070C0"/>
                </a:solidFill>
              </a:rPr>
              <a:t>, this short list should be sent to your </a:t>
            </a:r>
            <a:r>
              <a:rPr lang="en-US" sz="2000" dirty="0">
                <a:solidFill>
                  <a:srgbClr val="0070C0"/>
                </a:solidFill>
                <a:hlinkClick r:id="rId4"/>
              </a:rPr>
              <a:t>Ag HR Consultant</a:t>
            </a:r>
            <a:r>
              <a:rPr lang="en-US" sz="2000" dirty="0">
                <a:solidFill>
                  <a:srgbClr val="0070C0"/>
                </a:solidFill>
              </a:rPr>
              <a:t> for approval prior to scheduling interviews. </a:t>
            </a:r>
          </a:p>
        </p:txBody>
      </p:sp>
    </p:spTree>
    <p:extLst>
      <p:ext uri="{BB962C8B-B14F-4D97-AF65-F5344CB8AC3E}">
        <p14:creationId xmlns:p14="http://schemas.microsoft.com/office/powerpoint/2010/main" val="2818356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Diversity Review</a:t>
            </a:r>
          </a:p>
        </p:txBody>
      </p:sp>
      <p:sp>
        <p:nvSpPr>
          <p:cNvPr id="3" name="Content Placeholder 2"/>
          <p:cNvSpPr>
            <a:spLocks noGrp="1"/>
          </p:cNvSpPr>
          <p:nvPr>
            <p:ph sz="quarter" idx="1"/>
          </p:nvPr>
        </p:nvSpPr>
        <p:spPr>
          <a:xfrm>
            <a:off x="301752" y="1527048"/>
            <a:ext cx="8503920" cy="4949952"/>
          </a:xfrm>
        </p:spPr>
        <p:txBody>
          <a:bodyPr>
            <a:normAutofit lnSpcReduction="10000"/>
          </a:bodyPr>
          <a:lstStyle/>
          <a:p>
            <a:r>
              <a:rPr lang="en-US" sz="2000" dirty="0">
                <a:solidFill>
                  <a:srgbClr val="0070C0"/>
                </a:solidFill>
              </a:rPr>
              <a:t>For staff positions, HR will perform a diversity review of all minority applicants in the candidate pool.</a:t>
            </a:r>
            <a:br>
              <a:rPr lang="en-US" sz="2000" dirty="0">
                <a:solidFill>
                  <a:srgbClr val="0070C0"/>
                </a:solidFill>
              </a:rPr>
            </a:br>
            <a:endParaRPr lang="en-US" sz="2000" dirty="0">
              <a:solidFill>
                <a:srgbClr val="0070C0"/>
              </a:solidFill>
            </a:endParaRPr>
          </a:p>
          <a:p>
            <a:pPr lvl="1">
              <a:buFont typeface="Wingdings" panose="05000000000000000000" pitchFamily="2" charset="2"/>
              <a:buChar char="§"/>
            </a:pPr>
            <a:r>
              <a:rPr lang="en-US" sz="2000" dirty="0">
                <a:solidFill>
                  <a:srgbClr val="0070C0"/>
                </a:solidFill>
              </a:rPr>
              <a:t>If HR feels that a minority is as qualified, or more qualified, than the candidates selected for interview by the committee, justification from the committee will be requested for why the minority applicant was not selected for an interview.</a:t>
            </a:r>
            <a:br>
              <a:rPr lang="en-US" sz="2000" dirty="0">
                <a:solidFill>
                  <a:srgbClr val="0070C0"/>
                </a:solidFill>
              </a:rPr>
            </a:br>
            <a:endParaRPr lang="en-US" sz="2000" dirty="0">
              <a:solidFill>
                <a:srgbClr val="0070C0"/>
              </a:solidFill>
            </a:endParaRPr>
          </a:p>
          <a:p>
            <a:pPr lvl="1">
              <a:buFont typeface="Wingdings" panose="05000000000000000000" pitchFamily="2" charset="2"/>
              <a:buChar char="§"/>
            </a:pPr>
            <a:r>
              <a:rPr lang="en-US" sz="2000" dirty="0">
                <a:solidFill>
                  <a:srgbClr val="0070C0"/>
                </a:solidFill>
              </a:rPr>
              <a:t>If non-discriminatory justification cannot be provided, the committee will be instructed to offer the minority candidate an interview. </a:t>
            </a:r>
            <a:br>
              <a:rPr lang="en-US" sz="2000" dirty="0">
                <a:solidFill>
                  <a:srgbClr val="0070C0"/>
                </a:solidFill>
              </a:rPr>
            </a:br>
            <a:endParaRPr lang="en-US" sz="2000" dirty="0">
              <a:solidFill>
                <a:srgbClr val="0070C0"/>
              </a:solidFill>
            </a:endParaRPr>
          </a:p>
          <a:p>
            <a:pPr marL="274320" lvl="1">
              <a:buClr>
                <a:schemeClr val="accent1"/>
              </a:buClr>
              <a:buSzPct val="85000"/>
              <a:buFont typeface="Wingdings 2"/>
              <a:buChar char=""/>
            </a:pPr>
            <a:r>
              <a:rPr lang="en-US" sz="2000" dirty="0">
                <a:solidFill>
                  <a:srgbClr val="0070C0"/>
                </a:solidFill>
              </a:rPr>
              <a:t>If minority and female candidates apply for a </a:t>
            </a:r>
            <a:r>
              <a:rPr lang="en-US" sz="2000" b="1" dirty="0">
                <a:solidFill>
                  <a:srgbClr val="0070C0"/>
                </a:solidFill>
              </a:rPr>
              <a:t>faculty position</a:t>
            </a:r>
            <a:r>
              <a:rPr lang="en-US" sz="2000" dirty="0">
                <a:solidFill>
                  <a:srgbClr val="0070C0"/>
                </a:solidFill>
              </a:rPr>
              <a:t> and are not among the finalists selected for interview, then the department head will provide information to the Dean regarding their applications and the reasons they were not selected. </a:t>
            </a:r>
          </a:p>
          <a:p>
            <a:endParaRPr lang="en-US" dirty="0"/>
          </a:p>
        </p:txBody>
      </p:sp>
    </p:spTree>
    <p:extLst>
      <p:ext uri="{BB962C8B-B14F-4D97-AF65-F5344CB8AC3E}">
        <p14:creationId xmlns:p14="http://schemas.microsoft.com/office/powerpoint/2010/main" val="3712994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Penn State’s Affirmative Action Policy</a:t>
            </a:r>
          </a:p>
        </p:txBody>
      </p:sp>
      <p:sp>
        <p:nvSpPr>
          <p:cNvPr id="3" name="Content Placeholder 2"/>
          <p:cNvSpPr>
            <a:spLocks noGrp="1"/>
          </p:cNvSpPr>
          <p:nvPr>
            <p:ph sz="quarter" idx="1"/>
          </p:nvPr>
        </p:nvSpPr>
        <p:spPr/>
        <p:txBody>
          <a:bodyPr/>
          <a:lstStyle/>
          <a:p>
            <a:pPr marL="0" indent="0" algn="ctr">
              <a:buNone/>
            </a:pPr>
            <a:endParaRPr lang="en-US" sz="2400" dirty="0">
              <a:solidFill>
                <a:srgbClr val="C00000"/>
              </a:solidFill>
            </a:endParaRPr>
          </a:p>
          <a:p>
            <a:pPr marL="0" indent="0" algn="just">
              <a:buNone/>
            </a:pPr>
            <a:r>
              <a:rPr lang="en-US" sz="2400" dirty="0">
                <a:solidFill>
                  <a:srgbClr val="C00000"/>
                </a:solidFill>
              </a:rPr>
              <a:t>It is the policy of the University to maintain an environment free of harassment and free of discrimination against any person because of age, race, color, ancestry, national origin, religion, creed, service in the uniformed services (as defined in state and federal law), veteran status, sex, sexual orientation, marital or family status, pregnancy, pregnancy-related conditions, physical or mental disability, gender, perceived gender, gender identity, genetic information, or political ideas. </a:t>
            </a:r>
          </a:p>
          <a:p>
            <a:endParaRPr lang="en-US" dirty="0"/>
          </a:p>
        </p:txBody>
      </p:sp>
    </p:spTree>
    <p:extLst>
      <p:ext uri="{BB962C8B-B14F-4D97-AF65-F5344CB8AC3E}">
        <p14:creationId xmlns:p14="http://schemas.microsoft.com/office/powerpoint/2010/main" val="3270063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Developing Interview Questions</a:t>
            </a:r>
          </a:p>
        </p:txBody>
      </p:sp>
      <p:sp>
        <p:nvSpPr>
          <p:cNvPr id="3" name="Content Placeholder 2"/>
          <p:cNvSpPr>
            <a:spLocks noGrp="1"/>
          </p:cNvSpPr>
          <p:nvPr>
            <p:ph sz="quarter" idx="1"/>
          </p:nvPr>
        </p:nvSpPr>
        <p:spPr/>
        <p:txBody>
          <a:bodyPr>
            <a:normAutofit/>
          </a:bodyPr>
          <a:lstStyle/>
          <a:p>
            <a:r>
              <a:rPr lang="en-US" sz="2400" dirty="0">
                <a:solidFill>
                  <a:srgbClr val="0070C0"/>
                </a:solidFill>
              </a:rPr>
              <a:t>The search committee should develop a list of </a:t>
            </a:r>
            <a:r>
              <a:rPr lang="en-US" sz="2400" u="sng" dirty="0">
                <a:solidFill>
                  <a:srgbClr val="0070C0"/>
                </a:solidFill>
              </a:rPr>
              <a:t>job-related</a:t>
            </a:r>
            <a:r>
              <a:rPr lang="en-US" sz="2400" dirty="0">
                <a:solidFill>
                  <a:srgbClr val="0070C0"/>
                </a:solidFill>
              </a:rPr>
              <a:t> questions to ask each candidate. </a:t>
            </a:r>
          </a:p>
          <a:p>
            <a:pPr lvl="1">
              <a:buFont typeface="Wingdings" panose="05000000000000000000" pitchFamily="2" charset="2"/>
              <a:buChar char="§"/>
            </a:pPr>
            <a:r>
              <a:rPr lang="en-US" sz="1900" dirty="0">
                <a:solidFill>
                  <a:srgbClr val="FF0000"/>
                </a:solidFill>
              </a:rPr>
              <a:t>Use the same interview questions for ALL candidates. </a:t>
            </a:r>
          </a:p>
          <a:p>
            <a:pPr lvl="1">
              <a:buFont typeface="Wingdings" panose="05000000000000000000" pitchFamily="2" charset="2"/>
              <a:buChar char="§"/>
            </a:pPr>
            <a:endParaRPr lang="en-US" sz="1900" dirty="0">
              <a:solidFill>
                <a:srgbClr val="FF0000"/>
              </a:solidFill>
            </a:endParaRPr>
          </a:p>
          <a:p>
            <a:r>
              <a:rPr lang="en-US" sz="2400" dirty="0">
                <a:solidFill>
                  <a:srgbClr val="0070C0"/>
                </a:solidFill>
              </a:rPr>
              <a:t>Provide a copy of the interview questions to HR for the Affirmative Action file.</a:t>
            </a:r>
          </a:p>
          <a:p>
            <a:pPr lvl="1">
              <a:buFont typeface="Wingdings" panose="05000000000000000000" pitchFamily="2" charset="2"/>
              <a:buChar char="§"/>
            </a:pPr>
            <a:r>
              <a:rPr lang="en-US" sz="1900" dirty="0">
                <a:solidFill>
                  <a:srgbClr val="0070C0"/>
                </a:solidFill>
              </a:rPr>
              <a:t>Questions for technical service positions must be approved by Employee Relations prior to use.  </a:t>
            </a:r>
          </a:p>
          <a:p>
            <a:pPr lvl="1">
              <a:buFont typeface="Wingdings" panose="05000000000000000000" pitchFamily="2" charset="2"/>
              <a:buChar char="§"/>
            </a:pPr>
            <a:endParaRPr lang="en-US" sz="1900" dirty="0">
              <a:solidFill>
                <a:srgbClr val="FF0000"/>
              </a:solidFill>
            </a:endParaRPr>
          </a:p>
          <a:p>
            <a:r>
              <a:rPr lang="en-US" sz="2400" dirty="0">
                <a:solidFill>
                  <a:srgbClr val="0070C0"/>
                </a:solidFill>
              </a:rPr>
              <a:t>During the interview, keep questions focused on the required competencies, knowledge, abilities, qualifications, and experiences of the candidate.</a:t>
            </a:r>
          </a:p>
          <a:p>
            <a:pPr marL="0" indent="0">
              <a:buNone/>
            </a:pPr>
            <a:endParaRPr lang="en-US" dirty="0">
              <a:solidFill>
                <a:srgbClr val="0070C0"/>
              </a:solidFill>
            </a:endParaRPr>
          </a:p>
          <a:p>
            <a:pPr lvl="1">
              <a:buFont typeface="Wingdings" panose="05000000000000000000" pitchFamily="2" charset="2"/>
              <a:buChar char="§"/>
            </a:pPr>
            <a:endParaRPr lang="en-US" dirty="0">
              <a:solidFill>
                <a:srgbClr val="FF0000"/>
              </a:solidFill>
            </a:endParaRPr>
          </a:p>
          <a:p>
            <a:pPr marL="857250" lvl="1"/>
            <a:endParaRPr lang="en-US" dirty="0"/>
          </a:p>
          <a:p>
            <a:pPr marL="571500" lvl="1" indent="0">
              <a:buNone/>
            </a:pPr>
            <a:endParaRPr lang="en-US" dirty="0"/>
          </a:p>
          <a:p>
            <a:pPr marL="857250" lvl="1"/>
            <a:endParaRPr lang="en-US" dirty="0"/>
          </a:p>
          <a:p>
            <a:pPr marL="114300" indent="0">
              <a:buNone/>
            </a:pPr>
            <a:endParaRPr lang="en-US" dirty="0"/>
          </a:p>
          <a:p>
            <a:pPr lvl="2"/>
            <a:endParaRPr lang="en-US" dirty="0"/>
          </a:p>
        </p:txBody>
      </p:sp>
    </p:spTree>
    <p:extLst>
      <p:ext uri="{BB962C8B-B14F-4D97-AF65-F5344CB8AC3E}">
        <p14:creationId xmlns:p14="http://schemas.microsoft.com/office/powerpoint/2010/main" val="499648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Questions Not Permitted in an Interview</a:t>
            </a:r>
          </a:p>
        </p:txBody>
      </p:sp>
      <p:sp>
        <p:nvSpPr>
          <p:cNvPr id="3" name="Content Placeholder 2"/>
          <p:cNvSpPr>
            <a:spLocks noGrp="1"/>
          </p:cNvSpPr>
          <p:nvPr>
            <p:ph sz="quarter" idx="1"/>
          </p:nvPr>
        </p:nvSpPr>
        <p:spPr>
          <a:xfrm>
            <a:off x="76200" y="1371600"/>
            <a:ext cx="8839200" cy="5257800"/>
          </a:xfrm>
        </p:spPr>
        <p:txBody>
          <a:bodyPr>
            <a:normAutofit fontScale="92500" lnSpcReduction="10000"/>
          </a:bodyPr>
          <a:lstStyle/>
          <a:p>
            <a:r>
              <a:rPr lang="en-US" sz="2200" dirty="0">
                <a:solidFill>
                  <a:srgbClr val="0070C0"/>
                </a:solidFill>
              </a:rPr>
              <a:t>Topics that must be avoided during an interview include: </a:t>
            </a:r>
          </a:p>
          <a:p>
            <a:pPr lvl="1">
              <a:buFont typeface="Wingdings" panose="05000000000000000000" pitchFamily="2" charset="2"/>
              <a:buChar char="§"/>
            </a:pPr>
            <a:r>
              <a:rPr lang="en-US" sz="1700" dirty="0">
                <a:solidFill>
                  <a:srgbClr val="0070C0"/>
                </a:solidFill>
              </a:rPr>
              <a:t>arrest record</a:t>
            </a:r>
          </a:p>
          <a:p>
            <a:pPr lvl="1">
              <a:buFont typeface="Wingdings" panose="05000000000000000000" pitchFamily="2" charset="2"/>
              <a:buChar char="§"/>
            </a:pPr>
            <a:r>
              <a:rPr lang="en-US" sz="1700" dirty="0">
                <a:solidFill>
                  <a:srgbClr val="0070C0"/>
                </a:solidFill>
              </a:rPr>
              <a:t>less-than-honorable military discharge</a:t>
            </a:r>
          </a:p>
          <a:p>
            <a:pPr lvl="1">
              <a:buFont typeface="Wingdings" panose="05000000000000000000" pitchFamily="2" charset="2"/>
              <a:buChar char="§"/>
            </a:pPr>
            <a:r>
              <a:rPr lang="en-US" sz="1700" dirty="0">
                <a:solidFill>
                  <a:srgbClr val="0070C0"/>
                </a:solidFill>
              </a:rPr>
              <a:t>gender</a:t>
            </a:r>
          </a:p>
          <a:p>
            <a:pPr lvl="1">
              <a:buFont typeface="Wingdings" panose="05000000000000000000" pitchFamily="2" charset="2"/>
              <a:buChar char="§"/>
            </a:pPr>
            <a:r>
              <a:rPr lang="en-US" sz="1700" dirty="0">
                <a:solidFill>
                  <a:srgbClr val="0070C0"/>
                </a:solidFill>
              </a:rPr>
              <a:t>marital status, spousal information (name, education, income)</a:t>
            </a:r>
          </a:p>
          <a:p>
            <a:pPr lvl="1">
              <a:buFont typeface="Wingdings" panose="05000000000000000000" pitchFamily="2" charset="2"/>
              <a:buChar char="§"/>
            </a:pPr>
            <a:r>
              <a:rPr lang="en-US" sz="1700" dirty="0">
                <a:solidFill>
                  <a:srgbClr val="0070C0"/>
                </a:solidFill>
              </a:rPr>
              <a:t>number and ages of children, child care management, family plans</a:t>
            </a:r>
          </a:p>
          <a:p>
            <a:pPr lvl="1">
              <a:buFont typeface="Wingdings" panose="05000000000000000000" pitchFamily="2" charset="2"/>
              <a:buChar char="§"/>
            </a:pPr>
            <a:r>
              <a:rPr lang="en-US" sz="1700" dirty="0">
                <a:solidFill>
                  <a:srgbClr val="0070C0"/>
                </a:solidFill>
              </a:rPr>
              <a:t>place of birth/citizenship</a:t>
            </a:r>
          </a:p>
          <a:p>
            <a:pPr lvl="1">
              <a:buFont typeface="Wingdings" panose="05000000000000000000" pitchFamily="2" charset="2"/>
              <a:buChar char="§"/>
            </a:pPr>
            <a:r>
              <a:rPr lang="en-US" sz="1700" dirty="0">
                <a:solidFill>
                  <a:srgbClr val="0070C0"/>
                </a:solidFill>
              </a:rPr>
              <a:t>English language proficiency (speaking, writing), unless required by the job</a:t>
            </a:r>
          </a:p>
          <a:p>
            <a:pPr lvl="1">
              <a:buFont typeface="Wingdings" panose="05000000000000000000" pitchFamily="2" charset="2"/>
              <a:buChar char="§"/>
            </a:pPr>
            <a:r>
              <a:rPr lang="en-US" sz="1700" dirty="0">
                <a:solidFill>
                  <a:srgbClr val="0070C0"/>
                </a:solidFill>
              </a:rPr>
              <a:t>other languages spoken, unless required by the job</a:t>
            </a:r>
          </a:p>
          <a:p>
            <a:pPr lvl="1">
              <a:buFont typeface="Wingdings" panose="05000000000000000000" pitchFamily="2" charset="2"/>
              <a:buChar char="§"/>
            </a:pPr>
            <a:r>
              <a:rPr lang="en-US" sz="1700" dirty="0">
                <a:solidFill>
                  <a:srgbClr val="0070C0"/>
                </a:solidFill>
              </a:rPr>
              <a:t>disabilities, handicaps, prior illnesses and accidents</a:t>
            </a:r>
          </a:p>
          <a:p>
            <a:pPr lvl="1">
              <a:buFont typeface="Wingdings" panose="05000000000000000000" pitchFamily="2" charset="2"/>
              <a:buChar char="§"/>
            </a:pPr>
            <a:r>
              <a:rPr lang="en-US" sz="1700" dirty="0">
                <a:solidFill>
                  <a:srgbClr val="0070C0"/>
                </a:solidFill>
              </a:rPr>
              <a:t>age/date of high school graduation</a:t>
            </a:r>
          </a:p>
          <a:p>
            <a:pPr lvl="1">
              <a:buFont typeface="Wingdings" panose="05000000000000000000" pitchFamily="2" charset="2"/>
              <a:buChar char="§"/>
            </a:pPr>
            <a:r>
              <a:rPr lang="en-US" sz="1700" dirty="0">
                <a:solidFill>
                  <a:srgbClr val="0070C0"/>
                </a:solidFill>
              </a:rPr>
              <a:t>weight</a:t>
            </a:r>
          </a:p>
          <a:p>
            <a:pPr lvl="1">
              <a:buFont typeface="Wingdings" panose="05000000000000000000" pitchFamily="2" charset="2"/>
              <a:buChar char="§"/>
            </a:pPr>
            <a:r>
              <a:rPr lang="en-US" sz="1700" dirty="0">
                <a:solidFill>
                  <a:srgbClr val="0070C0"/>
                </a:solidFill>
              </a:rPr>
              <a:t>religion/church affiliation</a:t>
            </a:r>
          </a:p>
          <a:p>
            <a:pPr lvl="1">
              <a:buFont typeface="Wingdings" panose="05000000000000000000" pitchFamily="2" charset="2"/>
              <a:buChar char="§"/>
            </a:pPr>
            <a:r>
              <a:rPr lang="en-US" sz="1700" dirty="0">
                <a:solidFill>
                  <a:srgbClr val="0070C0"/>
                </a:solidFill>
              </a:rPr>
              <a:t>social organizations  </a:t>
            </a:r>
          </a:p>
          <a:p>
            <a:pPr lvl="1"/>
            <a:endParaRPr lang="en-US" dirty="0">
              <a:solidFill>
                <a:srgbClr val="0070C0"/>
              </a:solidFill>
            </a:endParaRPr>
          </a:p>
          <a:p>
            <a:r>
              <a:rPr lang="en-US" sz="2200" dirty="0">
                <a:solidFill>
                  <a:srgbClr val="0070C0"/>
                </a:solidFill>
              </a:rPr>
              <a:t>Pre-employment testing and assessments during the interview process are not permitted unless they are done through contracted temporary employment agencies: Adecco, Express, and Manpower. </a:t>
            </a:r>
          </a:p>
        </p:txBody>
      </p:sp>
    </p:spTree>
    <p:extLst>
      <p:ext uri="{BB962C8B-B14F-4D97-AF65-F5344CB8AC3E}">
        <p14:creationId xmlns:p14="http://schemas.microsoft.com/office/powerpoint/2010/main" val="128169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Utilizing Behavior-Based Questions</a:t>
            </a:r>
          </a:p>
        </p:txBody>
      </p:sp>
      <p:sp>
        <p:nvSpPr>
          <p:cNvPr id="3" name="Content Placeholder 2"/>
          <p:cNvSpPr>
            <a:spLocks noGrp="1"/>
          </p:cNvSpPr>
          <p:nvPr>
            <p:ph sz="quarter" idx="1"/>
          </p:nvPr>
        </p:nvSpPr>
        <p:spPr/>
        <p:txBody>
          <a:bodyPr>
            <a:normAutofit/>
          </a:bodyPr>
          <a:lstStyle/>
          <a:p>
            <a:pPr>
              <a:buFont typeface="Arial" panose="020B0604020202020204" pitchFamily="34" charset="0"/>
              <a:buChar char="•"/>
            </a:pPr>
            <a:r>
              <a:rPr lang="en-US" sz="2400" dirty="0">
                <a:solidFill>
                  <a:srgbClr val="0070C0"/>
                </a:solidFill>
                <a:hlinkClick r:id="rId3"/>
              </a:rPr>
              <a:t>Behavior-based questions</a:t>
            </a:r>
            <a:r>
              <a:rPr lang="en-US" sz="2400" dirty="0">
                <a:solidFill>
                  <a:srgbClr val="0070C0"/>
                </a:solidFill>
              </a:rPr>
              <a:t> should be utilized to identify which candidates possess the traits and characteristics you believe are essential for success in the job.</a:t>
            </a:r>
          </a:p>
          <a:p>
            <a:pPr marL="0" indent="0">
              <a:buNone/>
            </a:pPr>
            <a:endParaRPr lang="en-US" sz="2400" dirty="0">
              <a:solidFill>
                <a:srgbClr val="0070C0"/>
              </a:solidFill>
            </a:endParaRPr>
          </a:p>
          <a:p>
            <a:r>
              <a:rPr lang="en-US" sz="2400" dirty="0">
                <a:solidFill>
                  <a:srgbClr val="0070C0"/>
                </a:solidFill>
              </a:rPr>
              <a:t>Avoid using yes-or-no questions, as they inhibit your ability to collect critical information about the candidate by which you will make your hiring decision. </a:t>
            </a:r>
          </a:p>
        </p:txBody>
      </p:sp>
    </p:spTree>
    <p:extLst>
      <p:ext uri="{BB962C8B-B14F-4D97-AF65-F5344CB8AC3E}">
        <p14:creationId xmlns:p14="http://schemas.microsoft.com/office/powerpoint/2010/main" val="274948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Hiring Information</a:t>
            </a:r>
          </a:p>
        </p:txBody>
      </p:sp>
      <p:pic>
        <p:nvPicPr>
          <p:cNvPr id="1027" name="Picture 3" descr="C:\Users\elj10\AppData\Local\Microsoft\Windows\Temporary Internet Files\Content.IE5\P3CWFM2U\were-hiring-e136379806782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752600"/>
            <a:ext cx="2857500" cy="2867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5257800"/>
            <a:ext cx="8455152" cy="707886"/>
          </a:xfrm>
          <a:prstGeom prst="rect">
            <a:avLst/>
          </a:prstGeom>
          <a:noFill/>
        </p:spPr>
        <p:txBody>
          <a:bodyPr wrap="square" rtlCol="0">
            <a:spAutoFit/>
          </a:bodyPr>
          <a:lstStyle/>
          <a:p>
            <a:pPr algn="ctr"/>
            <a:r>
              <a:rPr lang="en-US" sz="2000" dirty="0">
                <a:solidFill>
                  <a:srgbClr val="00B0F0"/>
                </a:solidFill>
              </a:rPr>
              <a:t>Visit the Ag HR website to review</a:t>
            </a:r>
          </a:p>
          <a:p>
            <a:pPr algn="ctr"/>
            <a:r>
              <a:rPr lang="en-US" sz="2000" dirty="0">
                <a:solidFill>
                  <a:srgbClr val="00B0F0"/>
                </a:solidFill>
                <a:hlinkClick r:id="rId3"/>
              </a:rPr>
              <a:t>Hiring Instructions for the College of Ag</a:t>
            </a:r>
            <a:endParaRPr lang="en-US" sz="2000" dirty="0">
              <a:solidFill>
                <a:srgbClr val="00B0F0"/>
              </a:solidFill>
            </a:endParaRPr>
          </a:p>
        </p:txBody>
      </p:sp>
    </p:spTree>
    <p:extLst>
      <p:ext uri="{BB962C8B-B14F-4D97-AF65-F5344CB8AC3E}">
        <p14:creationId xmlns:p14="http://schemas.microsoft.com/office/powerpoint/2010/main" val="2114012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Interview Methods</a:t>
            </a:r>
          </a:p>
        </p:txBody>
      </p:sp>
      <p:sp>
        <p:nvSpPr>
          <p:cNvPr id="3" name="Content Placeholder 2"/>
          <p:cNvSpPr>
            <a:spLocks noGrp="1"/>
          </p:cNvSpPr>
          <p:nvPr>
            <p:ph sz="quarter" idx="1"/>
          </p:nvPr>
        </p:nvSpPr>
        <p:spPr/>
        <p:txBody>
          <a:bodyPr>
            <a:normAutofit lnSpcReduction="10000"/>
          </a:bodyPr>
          <a:lstStyle/>
          <a:p>
            <a:r>
              <a:rPr lang="en-US" sz="2000" dirty="0">
                <a:solidFill>
                  <a:srgbClr val="0070C0"/>
                </a:solidFill>
              </a:rPr>
              <a:t>Screening Interview</a:t>
            </a:r>
          </a:p>
          <a:p>
            <a:pPr lvl="1">
              <a:buFont typeface="Wingdings" panose="05000000000000000000" pitchFamily="2" charset="2"/>
              <a:buChar char="§"/>
            </a:pPr>
            <a:r>
              <a:rPr lang="en-US" sz="1800" dirty="0">
                <a:solidFill>
                  <a:srgbClr val="0070C0"/>
                </a:solidFill>
              </a:rPr>
              <a:t>This first-round interview is conducted to determine whether or not the applicant has the necessary qualifications.</a:t>
            </a:r>
            <a:br>
              <a:rPr lang="en-US" sz="2000" dirty="0">
                <a:solidFill>
                  <a:srgbClr val="0070C0"/>
                </a:solidFill>
              </a:rPr>
            </a:br>
            <a:endParaRPr lang="en-US" sz="2000" dirty="0">
              <a:solidFill>
                <a:srgbClr val="0070C0"/>
              </a:solidFill>
            </a:endParaRPr>
          </a:p>
          <a:p>
            <a:r>
              <a:rPr lang="en-US" sz="2000" dirty="0">
                <a:solidFill>
                  <a:srgbClr val="0070C0"/>
                </a:solidFill>
              </a:rPr>
              <a:t>Phone Interview</a:t>
            </a:r>
            <a:br>
              <a:rPr lang="en-US" sz="2000" dirty="0">
                <a:solidFill>
                  <a:srgbClr val="0070C0"/>
                </a:solidFill>
              </a:rPr>
            </a:br>
            <a:endParaRPr lang="en-US" sz="2000" dirty="0">
              <a:solidFill>
                <a:srgbClr val="0070C0"/>
              </a:solidFill>
            </a:endParaRPr>
          </a:p>
          <a:p>
            <a:r>
              <a:rPr lang="en-US" sz="2000" dirty="0">
                <a:solidFill>
                  <a:srgbClr val="0070C0"/>
                </a:solidFill>
              </a:rPr>
              <a:t>Skype Interview</a:t>
            </a:r>
            <a:br>
              <a:rPr lang="en-US" sz="2000" dirty="0">
                <a:solidFill>
                  <a:srgbClr val="0070C0"/>
                </a:solidFill>
              </a:rPr>
            </a:br>
            <a:endParaRPr lang="en-US" sz="2000" dirty="0">
              <a:solidFill>
                <a:srgbClr val="0070C0"/>
              </a:solidFill>
            </a:endParaRPr>
          </a:p>
          <a:p>
            <a:r>
              <a:rPr lang="en-US" sz="2000" dirty="0">
                <a:solidFill>
                  <a:srgbClr val="0070C0"/>
                </a:solidFill>
              </a:rPr>
              <a:t>Presentation</a:t>
            </a:r>
            <a:br>
              <a:rPr lang="en-US" sz="2000" dirty="0">
                <a:solidFill>
                  <a:srgbClr val="0070C0"/>
                </a:solidFill>
              </a:rPr>
            </a:br>
            <a:r>
              <a:rPr lang="en-US" sz="2000" dirty="0">
                <a:solidFill>
                  <a:srgbClr val="0070C0"/>
                </a:solidFill>
              </a:rPr>
              <a:t> </a:t>
            </a:r>
          </a:p>
          <a:p>
            <a:r>
              <a:rPr lang="en-US" sz="2000" dirty="0">
                <a:solidFill>
                  <a:srgbClr val="0070C0"/>
                </a:solidFill>
              </a:rPr>
              <a:t>In-Person Interview</a:t>
            </a:r>
          </a:p>
          <a:p>
            <a:endParaRPr lang="en-US" sz="2000" dirty="0">
              <a:solidFill>
                <a:srgbClr val="0070C0"/>
              </a:solidFill>
            </a:endParaRPr>
          </a:p>
          <a:p>
            <a:pPr marL="0" indent="0">
              <a:buNone/>
            </a:pPr>
            <a:r>
              <a:rPr lang="en-US" sz="2000" i="1" dirty="0">
                <a:solidFill>
                  <a:srgbClr val="0070C0"/>
                </a:solidFill>
              </a:rPr>
              <a:t>Please note: All candidates must be offered interviews via the same method. </a:t>
            </a:r>
          </a:p>
        </p:txBody>
      </p:sp>
    </p:spTree>
    <p:extLst>
      <p:ext uri="{BB962C8B-B14F-4D97-AF65-F5344CB8AC3E}">
        <p14:creationId xmlns:p14="http://schemas.microsoft.com/office/powerpoint/2010/main" val="1057768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Documenting Interview Notes</a:t>
            </a:r>
          </a:p>
        </p:txBody>
      </p:sp>
      <p:sp>
        <p:nvSpPr>
          <p:cNvPr id="3" name="Content Placeholder 2"/>
          <p:cNvSpPr>
            <a:spLocks noGrp="1"/>
          </p:cNvSpPr>
          <p:nvPr>
            <p:ph sz="quarter" idx="1"/>
          </p:nvPr>
        </p:nvSpPr>
        <p:spPr/>
        <p:txBody>
          <a:bodyPr>
            <a:normAutofit/>
          </a:bodyPr>
          <a:lstStyle/>
          <a:p>
            <a:endParaRPr lang="en-US" sz="2000" dirty="0">
              <a:solidFill>
                <a:srgbClr val="0070C0"/>
              </a:solidFill>
            </a:endParaRPr>
          </a:p>
          <a:p>
            <a:r>
              <a:rPr lang="en-US" sz="2000" dirty="0">
                <a:solidFill>
                  <a:srgbClr val="0070C0"/>
                </a:solidFill>
              </a:rPr>
              <a:t>For staff positions, an </a:t>
            </a:r>
            <a:r>
              <a:rPr lang="en-US" sz="2000" dirty="0">
                <a:solidFill>
                  <a:srgbClr val="0070C0"/>
                </a:solidFill>
                <a:hlinkClick r:id="rId3"/>
              </a:rPr>
              <a:t>interview scorecard</a:t>
            </a:r>
            <a:r>
              <a:rPr lang="en-US" sz="2000" dirty="0">
                <a:solidFill>
                  <a:srgbClr val="0070C0"/>
                </a:solidFill>
              </a:rPr>
              <a:t> should be used to document the interview process.</a:t>
            </a:r>
          </a:p>
          <a:p>
            <a:pPr marL="0" indent="0">
              <a:buNone/>
            </a:pPr>
            <a:endParaRPr lang="en-US" sz="2000" dirty="0">
              <a:solidFill>
                <a:srgbClr val="0070C0"/>
              </a:solidFill>
            </a:endParaRPr>
          </a:p>
          <a:p>
            <a:r>
              <a:rPr lang="en-US" sz="2000" dirty="0">
                <a:solidFill>
                  <a:srgbClr val="0070C0"/>
                </a:solidFill>
              </a:rPr>
              <a:t>Interview notes are legal documents and must be submitted to Penn State’s Human Resources Recruitment Team for the Affirmative Action file. </a:t>
            </a:r>
          </a:p>
          <a:p>
            <a:pPr marL="0" indent="0">
              <a:buNone/>
            </a:pPr>
            <a:endParaRPr lang="en-US" sz="2000" dirty="0">
              <a:solidFill>
                <a:srgbClr val="0070C0"/>
              </a:solidFill>
            </a:endParaRPr>
          </a:p>
          <a:p>
            <a:r>
              <a:rPr lang="en-US" sz="2000" dirty="0">
                <a:solidFill>
                  <a:srgbClr val="0070C0"/>
                </a:solidFill>
              </a:rPr>
              <a:t>Information on the interview score cards should be job-related. </a:t>
            </a:r>
            <a:r>
              <a:rPr lang="en-US" sz="2000" i="1" dirty="0">
                <a:solidFill>
                  <a:srgbClr val="0070C0"/>
                </a:solidFill>
              </a:rPr>
              <a:t>Do not include personal information with the interview notes.</a:t>
            </a:r>
          </a:p>
        </p:txBody>
      </p:sp>
    </p:spTree>
    <p:extLst>
      <p:ext uri="{BB962C8B-B14F-4D97-AF65-F5344CB8AC3E}">
        <p14:creationId xmlns:p14="http://schemas.microsoft.com/office/powerpoint/2010/main" val="4265481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Interview Notes (</a:t>
            </a:r>
            <a:r>
              <a:rPr lang="en-US" dirty="0" err="1"/>
              <a:t>con’t</a:t>
            </a:r>
            <a:r>
              <a:rPr lang="en-US" dirty="0"/>
              <a:t>)</a:t>
            </a:r>
          </a:p>
        </p:txBody>
      </p:sp>
      <p:sp>
        <p:nvSpPr>
          <p:cNvPr id="3" name="Content Placeholder 2"/>
          <p:cNvSpPr>
            <a:spLocks noGrp="1"/>
          </p:cNvSpPr>
          <p:nvPr>
            <p:ph sz="quarter" idx="1"/>
          </p:nvPr>
        </p:nvSpPr>
        <p:spPr/>
        <p:txBody>
          <a:bodyPr/>
          <a:lstStyle/>
          <a:p>
            <a:r>
              <a:rPr lang="en-US" sz="2000" dirty="0">
                <a:solidFill>
                  <a:srgbClr val="0070C0"/>
                </a:solidFill>
              </a:rPr>
              <a:t>Recording interviews is NOT permitted unless all parties to the conversation have consented. </a:t>
            </a:r>
            <a:br>
              <a:rPr lang="en-US" dirty="0">
                <a:solidFill>
                  <a:srgbClr val="0070C0"/>
                </a:solidFill>
              </a:rPr>
            </a:br>
            <a:endParaRPr lang="en-US" dirty="0">
              <a:solidFill>
                <a:srgbClr val="0070C0"/>
              </a:solidFill>
            </a:endParaRPr>
          </a:p>
          <a:p>
            <a:pPr lvl="1">
              <a:buFont typeface="Wingdings" panose="05000000000000000000" pitchFamily="2" charset="2"/>
              <a:buChar char="§"/>
            </a:pPr>
            <a:r>
              <a:rPr lang="en-US" sz="2000" dirty="0">
                <a:solidFill>
                  <a:srgbClr val="0070C0"/>
                </a:solidFill>
                <a:hlinkClick r:id="rId2"/>
              </a:rPr>
              <a:t>Two-Party Consent Law</a:t>
            </a:r>
            <a:br>
              <a:rPr lang="en-US" sz="2000" dirty="0">
                <a:solidFill>
                  <a:srgbClr val="0070C0"/>
                </a:solidFill>
              </a:rPr>
            </a:br>
            <a:endParaRPr lang="en-US" sz="2000" dirty="0">
              <a:solidFill>
                <a:srgbClr val="0070C0"/>
              </a:solidFill>
            </a:endParaRPr>
          </a:p>
          <a:p>
            <a:pPr lvl="1">
              <a:buFont typeface="Wingdings" panose="05000000000000000000" pitchFamily="2" charset="2"/>
              <a:buChar char="§"/>
            </a:pPr>
            <a:r>
              <a:rPr lang="en-US" sz="2000" dirty="0">
                <a:solidFill>
                  <a:srgbClr val="0070C0"/>
                </a:solidFill>
              </a:rPr>
              <a:t>Please see University policy </a:t>
            </a:r>
            <a:r>
              <a:rPr lang="en-US" sz="2000" dirty="0">
                <a:solidFill>
                  <a:srgbClr val="0070C0"/>
                </a:solidFill>
                <a:hlinkClick r:id="rId3"/>
              </a:rPr>
              <a:t>AD53 Privacy Policy</a:t>
            </a:r>
            <a:r>
              <a:rPr lang="en-US" sz="2000" dirty="0">
                <a:solidFill>
                  <a:srgbClr val="0070C0"/>
                </a:solidFill>
              </a:rPr>
              <a:t> and </a:t>
            </a:r>
            <a:r>
              <a:rPr lang="en-US" sz="2000" dirty="0">
                <a:solidFill>
                  <a:srgbClr val="0070C0"/>
                </a:solidFill>
                <a:hlinkClick r:id="rId4"/>
              </a:rPr>
              <a:t>Pennsylvania’s Wiretapping Law</a:t>
            </a:r>
            <a:r>
              <a:rPr lang="en-US" sz="2000" dirty="0">
                <a:solidFill>
                  <a:srgbClr val="0070C0"/>
                </a:solidFill>
              </a:rPr>
              <a:t> for more information. </a:t>
            </a:r>
            <a:br>
              <a:rPr lang="en-US" sz="2000" dirty="0">
                <a:solidFill>
                  <a:srgbClr val="0070C0"/>
                </a:solidFill>
              </a:rPr>
            </a:br>
            <a:endParaRPr lang="en-US" sz="2000" dirty="0">
              <a:solidFill>
                <a:srgbClr val="0070C0"/>
              </a:solidFill>
            </a:endParaRPr>
          </a:p>
          <a:p>
            <a:pPr lvl="1">
              <a:buFont typeface="Wingdings" panose="05000000000000000000" pitchFamily="2" charset="2"/>
              <a:buChar char="§"/>
            </a:pPr>
            <a:r>
              <a:rPr lang="en-US" sz="2000" dirty="0">
                <a:solidFill>
                  <a:srgbClr val="0070C0"/>
                </a:solidFill>
              </a:rPr>
              <a:t>Failure to abide by these laws and policies can result in criminal penalties and termination of employment. </a:t>
            </a:r>
          </a:p>
        </p:txBody>
      </p:sp>
    </p:spTree>
    <p:extLst>
      <p:ext uri="{BB962C8B-B14F-4D97-AF65-F5344CB8AC3E}">
        <p14:creationId xmlns:p14="http://schemas.microsoft.com/office/powerpoint/2010/main" val="4069279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Conducting Reference Checks</a:t>
            </a:r>
          </a:p>
        </p:txBody>
      </p:sp>
      <p:sp>
        <p:nvSpPr>
          <p:cNvPr id="3" name="Content Placeholder 2"/>
          <p:cNvSpPr>
            <a:spLocks noGrp="1"/>
          </p:cNvSpPr>
          <p:nvPr>
            <p:ph sz="quarter" idx="1"/>
          </p:nvPr>
        </p:nvSpPr>
        <p:spPr/>
        <p:txBody>
          <a:bodyPr>
            <a:normAutofit/>
          </a:bodyPr>
          <a:lstStyle/>
          <a:p>
            <a:r>
              <a:rPr lang="en-US" sz="2000" dirty="0">
                <a:solidFill>
                  <a:srgbClr val="0070C0"/>
                </a:solidFill>
              </a:rPr>
              <a:t>Following interviews, conduct reference checks on the top candidates:</a:t>
            </a:r>
          </a:p>
          <a:p>
            <a:pPr lvl="1">
              <a:buFont typeface="Wingdings" panose="05000000000000000000" pitchFamily="2" charset="2"/>
              <a:buChar char="§"/>
            </a:pPr>
            <a:r>
              <a:rPr lang="en-US" sz="1800" dirty="0">
                <a:solidFill>
                  <a:srgbClr val="0070C0"/>
                </a:solidFill>
              </a:rPr>
              <a:t>should be completed by search committee chair</a:t>
            </a:r>
          </a:p>
          <a:p>
            <a:pPr lvl="1">
              <a:buFont typeface="Wingdings" panose="05000000000000000000" pitchFamily="2" charset="2"/>
              <a:buChar char="§"/>
            </a:pPr>
            <a:r>
              <a:rPr lang="en-US" sz="1800" dirty="0">
                <a:solidFill>
                  <a:srgbClr val="0070C0"/>
                </a:solidFill>
              </a:rPr>
              <a:t>required for both internal and external applicants</a:t>
            </a:r>
          </a:p>
          <a:p>
            <a:pPr lvl="1">
              <a:buFont typeface="Wingdings" panose="05000000000000000000" pitchFamily="2" charset="2"/>
              <a:buChar char="§"/>
            </a:pPr>
            <a:r>
              <a:rPr lang="en-US" sz="1800" dirty="0">
                <a:solidFill>
                  <a:srgbClr val="0070C0"/>
                </a:solidFill>
              </a:rPr>
              <a:t>letters of reference are required for faculty positions</a:t>
            </a:r>
            <a:br>
              <a:rPr lang="en-US" sz="2000" dirty="0">
                <a:solidFill>
                  <a:srgbClr val="0070C0"/>
                </a:solidFill>
              </a:rPr>
            </a:br>
            <a:endParaRPr lang="en-US" sz="2000" dirty="0">
              <a:solidFill>
                <a:srgbClr val="0070C0"/>
              </a:solidFill>
            </a:endParaRPr>
          </a:p>
          <a:p>
            <a:r>
              <a:rPr lang="en-US" sz="2000" dirty="0">
                <a:solidFill>
                  <a:srgbClr val="0070C0"/>
                </a:solidFill>
              </a:rPr>
              <a:t>Check at least three references, with an emphasis on former employment references over personal references. </a:t>
            </a:r>
            <a:br>
              <a:rPr lang="en-US" sz="2000" dirty="0">
                <a:solidFill>
                  <a:srgbClr val="0070C0"/>
                </a:solidFill>
              </a:rPr>
            </a:br>
            <a:endParaRPr lang="en-US" sz="2000" dirty="0">
              <a:solidFill>
                <a:srgbClr val="0070C0"/>
              </a:solidFill>
            </a:endParaRPr>
          </a:p>
          <a:p>
            <a:r>
              <a:rPr lang="en-US" sz="2000" dirty="0">
                <a:solidFill>
                  <a:srgbClr val="0070C0"/>
                </a:solidFill>
              </a:rPr>
              <a:t>Reference check information should be forwarded to Penn State’s Human Resources Recruitment Team along with the interview notes.</a:t>
            </a:r>
            <a:br>
              <a:rPr lang="en-US" sz="2000" dirty="0">
                <a:solidFill>
                  <a:srgbClr val="0070C0"/>
                </a:solidFill>
              </a:rPr>
            </a:br>
            <a:endParaRPr lang="en-US" sz="2000" dirty="0">
              <a:solidFill>
                <a:srgbClr val="0070C0"/>
              </a:solidFill>
            </a:endParaRPr>
          </a:p>
          <a:p>
            <a:r>
              <a:rPr lang="en-US" sz="2000" dirty="0">
                <a:solidFill>
                  <a:srgbClr val="0070C0"/>
                </a:solidFill>
              </a:rPr>
              <a:t>Use the </a:t>
            </a:r>
            <a:r>
              <a:rPr lang="en-US" sz="2000" dirty="0">
                <a:solidFill>
                  <a:srgbClr val="0070C0"/>
                </a:solidFill>
                <a:hlinkClick r:id="rId3"/>
              </a:rPr>
              <a:t>Reference Checklist Sheet</a:t>
            </a:r>
            <a:r>
              <a:rPr lang="en-US" sz="2000" dirty="0">
                <a:solidFill>
                  <a:srgbClr val="0070C0"/>
                </a:solidFill>
              </a:rPr>
              <a:t> (See Slide 24) or your own reference checking tool to record the information gathered. </a:t>
            </a:r>
            <a:endParaRPr lang="en-US" sz="2000" dirty="0"/>
          </a:p>
        </p:txBody>
      </p:sp>
    </p:spTree>
    <p:extLst>
      <p:ext uri="{BB962C8B-B14F-4D97-AF65-F5344CB8AC3E}">
        <p14:creationId xmlns:p14="http://schemas.microsoft.com/office/powerpoint/2010/main" val="239749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3912" y="0"/>
            <a:ext cx="5296175" cy="6858000"/>
          </a:xfrm>
          <a:prstGeom prst="rect">
            <a:avLst/>
          </a:prstGeom>
        </p:spPr>
      </p:pic>
    </p:spTree>
    <p:extLst>
      <p:ext uri="{BB962C8B-B14F-4D97-AF65-F5344CB8AC3E}">
        <p14:creationId xmlns:p14="http://schemas.microsoft.com/office/powerpoint/2010/main" val="1634623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Items to Submit to HR</a:t>
            </a:r>
          </a:p>
        </p:txBody>
      </p:sp>
      <p:sp>
        <p:nvSpPr>
          <p:cNvPr id="3" name="Content Placeholder 2"/>
          <p:cNvSpPr>
            <a:spLocks noGrp="1"/>
          </p:cNvSpPr>
          <p:nvPr>
            <p:ph sz="quarter" idx="1"/>
          </p:nvPr>
        </p:nvSpPr>
        <p:spPr/>
        <p:txBody>
          <a:bodyPr/>
          <a:lstStyle/>
          <a:p>
            <a:pPr marL="0" indent="0">
              <a:buNone/>
            </a:pPr>
            <a:r>
              <a:rPr lang="en-US" sz="2400" dirty="0">
                <a:solidFill>
                  <a:srgbClr val="0070C0"/>
                </a:solidFill>
              </a:rPr>
              <a:t>For Staff Positions:</a:t>
            </a:r>
            <a:br>
              <a:rPr lang="en-US" sz="2400" dirty="0">
                <a:solidFill>
                  <a:srgbClr val="0070C0"/>
                </a:solidFill>
              </a:rPr>
            </a:br>
            <a:endParaRPr lang="en-US" sz="2400" dirty="0">
              <a:solidFill>
                <a:srgbClr val="0070C0"/>
              </a:solidFill>
            </a:endParaRPr>
          </a:p>
          <a:p>
            <a:r>
              <a:rPr lang="en-US" sz="2400" dirty="0">
                <a:solidFill>
                  <a:srgbClr val="0070C0"/>
                </a:solidFill>
                <a:hlinkClick r:id="rId3"/>
              </a:rPr>
              <a:t>resume scorecard</a:t>
            </a:r>
            <a:r>
              <a:rPr lang="en-US" sz="2400" dirty="0">
                <a:solidFill>
                  <a:srgbClr val="0070C0"/>
                </a:solidFill>
              </a:rPr>
              <a:t> and </a:t>
            </a:r>
            <a:r>
              <a:rPr lang="en-US" sz="2400" dirty="0">
                <a:solidFill>
                  <a:srgbClr val="0070C0"/>
                </a:solidFill>
                <a:hlinkClick r:id="rId4"/>
              </a:rPr>
              <a:t>interview scorecard</a:t>
            </a:r>
            <a:r>
              <a:rPr lang="en-US" sz="2400" dirty="0">
                <a:solidFill>
                  <a:srgbClr val="0070C0"/>
                </a:solidFill>
              </a:rPr>
              <a:t> for each person interviewed</a:t>
            </a:r>
            <a:br>
              <a:rPr lang="en-US" sz="2400" dirty="0">
                <a:solidFill>
                  <a:srgbClr val="0070C0"/>
                </a:solidFill>
              </a:rPr>
            </a:br>
            <a:endParaRPr lang="en-US" sz="2400" dirty="0">
              <a:solidFill>
                <a:srgbClr val="0070C0"/>
              </a:solidFill>
            </a:endParaRPr>
          </a:p>
          <a:p>
            <a:r>
              <a:rPr lang="en-US" sz="2400" dirty="0">
                <a:solidFill>
                  <a:srgbClr val="0070C0"/>
                </a:solidFill>
              </a:rPr>
              <a:t>a copy of your interview questions</a:t>
            </a:r>
            <a:br>
              <a:rPr lang="en-US" sz="2400" dirty="0">
                <a:solidFill>
                  <a:srgbClr val="0070C0"/>
                </a:solidFill>
              </a:rPr>
            </a:br>
            <a:endParaRPr lang="en-US" sz="2400" dirty="0">
              <a:solidFill>
                <a:srgbClr val="0070C0"/>
              </a:solidFill>
            </a:endParaRPr>
          </a:p>
          <a:p>
            <a:r>
              <a:rPr lang="en-US" sz="2400" dirty="0">
                <a:solidFill>
                  <a:srgbClr val="0070C0"/>
                </a:solidFill>
                <a:hlinkClick r:id="rId5"/>
              </a:rPr>
              <a:t>reference check information</a:t>
            </a:r>
            <a:r>
              <a:rPr lang="en-US" sz="2400" dirty="0">
                <a:solidFill>
                  <a:srgbClr val="0070C0"/>
                </a:solidFill>
              </a:rPr>
              <a:t> on your top candidates</a:t>
            </a:r>
          </a:p>
          <a:p>
            <a:pPr marL="0" indent="0">
              <a:buNone/>
            </a:pPr>
            <a:endParaRPr lang="en-US" dirty="0"/>
          </a:p>
        </p:txBody>
      </p:sp>
    </p:spTree>
    <p:extLst>
      <p:ext uri="{BB962C8B-B14F-4D97-AF65-F5344CB8AC3E}">
        <p14:creationId xmlns:p14="http://schemas.microsoft.com/office/powerpoint/2010/main" val="1296460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Initiating the Hire</a:t>
            </a:r>
          </a:p>
        </p:txBody>
      </p:sp>
      <p:sp>
        <p:nvSpPr>
          <p:cNvPr id="3" name="Content Placeholder 2"/>
          <p:cNvSpPr>
            <a:spLocks noGrp="1"/>
          </p:cNvSpPr>
          <p:nvPr>
            <p:ph sz="quarter" idx="1"/>
          </p:nvPr>
        </p:nvSpPr>
        <p:spPr>
          <a:xfrm>
            <a:off x="304800" y="1447800"/>
            <a:ext cx="8503920" cy="5105400"/>
          </a:xfrm>
        </p:spPr>
        <p:txBody>
          <a:bodyPr>
            <a:normAutofit/>
          </a:bodyPr>
          <a:lstStyle/>
          <a:p>
            <a:endParaRPr lang="en-US" sz="2000" dirty="0">
              <a:solidFill>
                <a:srgbClr val="0070C0"/>
              </a:solidFill>
            </a:endParaRPr>
          </a:p>
          <a:p>
            <a:r>
              <a:rPr lang="en-US" sz="2000" dirty="0">
                <a:solidFill>
                  <a:srgbClr val="0070C0"/>
                </a:solidFill>
              </a:rPr>
              <a:t>Upon selecting the most qualified applicant, the search committee chair will work with the appropriate party (</a:t>
            </a:r>
            <a:r>
              <a:rPr lang="en-US" sz="2000" dirty="0">
                <a:solidFill>
                  <a:srgbClr val="0070C0"/>
                </a:solidFill>
                <a:hlinkClick r:id="rId3"/>
              </a:rPr>
              <a:t>HR Consultant</a:t>
            </a:r>
            <a:r>
              <a:rPr lang="en-US" sz="2000" dirty="0">
                <a:solidFill>
                  <a:srgbClr val="0070C0"/>
                </a:solidFill>
              </a:rPr>
              <a:t> for staff positions, Dean for academic positions) to extend an offer. </a:t>
            </a:r>
            <a:br>
              <a:rPr lang="en-US" sz="2000" dirty="0">
                <a:solidFill>
                  <a:srgbClr val="0070C0"/>
                </a:solidFill>
              </a:rPr>
            </a:br>
            <a:endParaRPr lang="en-US" sz="2000" dirty="0">
              <a:solidFill>
                <a:srgbClr val="0070C0"/>
              </a:solidFill>
            </a:endParaRPr>
          </a:p>
          <a:p>
            <a:r>
              <a:rPr lang="en-US" sz="2000" dirty="0">
                <a:solidFill>
                  <a:srgbClr val="0070C0"/>
                </a:solidFill>
              </a:rPr>
              <a:t>The </a:t>
            </a:r>
            <a:r>
              <a:rPr lang="en-US" sz="2000" dirty="0">
                <a:solidFill>
                  <a:srgbClr val="0070C0"/>
                </a:solidFill>
                <a:hlinkClick r:id="rId4"/>
              </a:rPr>
              <a:t>Hire Full-Time Employee</a:t>
            </a:r>
            <a:r>
              <a:rPr lang="en-US" sz="2000" dirty="0">
                <a:solidFill>
                  <a:srgbClr val="0070C0"/>
                </a:solidFill>
              </a:rPr>
              <a:t> employment action form in WorkLion will collect the information required to initiate the hire. </a:t>
            </a:r>
            <a:br>
              <a:rPr lang="en-US" sz="2000" dirty="0">
                <a:solidFill>
                  <a:srgbClr val="0070C0"/>
                </a:solidFill>
              </a:rPr>
            </a:br>
            <a:endParaRPr lang="en-US" sz="2000" dirty="0">
              <a:solidFill>
                <a:srgbClr val="0070C0"/>
              </a:solidFill>
            </a:endParaRPr>
          </a:p>
          <a:p>
            <a:r>
              <a:rPr lang="en-US" sz="2000" dirty="0">
                <a:solidFill>
                  <a:srgbClr val="0070C0"/>
                </a:solidFill>
              </a:rPr>
              <a:t>AA information will be recorded in the jobs system to produce an Affirmative Action report; therefore, it is critical that HR receive this information from the committee.</a:t>
            </a:r>
          </a:p>
        </p:txBody>
      </p:sp>
    </p:spTree>
    <p:extLst>
      <p:ext uri="{BB962C8B-B14F-4D97-AF65-F5344CB8AC3E}">
        <p14:creationId xmlns:p14="http://schemas.microsoft.com/office/powerpoint/2010/main" val="805149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Background Checks for New Hires</a:t>
            </a:r>
          </a:p>
        </p:txBody>
      </p:sp>
      <p:sp>
        <p:nvSpPr>
          <p:cNvPr id="3" name="Content Placeholder 2"/>
          <p:cNvSpPr>
            <a:spLocks noGrp="1"/>
          </p:cNvSpPr>
          <p:nvPr>
            <p:ph sz="quarter" idx="1"/>
          </p:nvPr>
        </p:nvSpPr>
        <p:spPr/>
        <p:txBody>
          <a:bodyPr>
            <a:normAutofit fontScale="85000" lnSpcReduction="10000"/>
          </a:bodyPr>
          <a:lstStyle/>
          <a:p>
            <a:r>
              <a:rPr lang="en-US" sz="2400" dirty="0">
                <a:solidFill>
                  <a:srgbClr val="0070C0"/>
                </a:solidFill>
              </a:rPr>
              <a:t>New hires will complete a </a:t>
            </a:r>
            <a:r>
              <a:rPr lang="en-US" sz="2400" dirty="0">
                <a:solidFill>
                  <a:srgbClr val="0070C0"/>
                </a:solidFill>
                <a:hlinkClick r:id="rId3"/>
              </a:rPr>
              <a:t>standard background check </a:t>
            </a:r>
            <a:r>
              <a:rPr lang="en-US" sz="2400" dirty="0">
                <a:solidFill>
                  <a:srgbClr val="0070C0"/>
                </a:solidFill>
              </a:rPr>
              <a:t>through our vendor, First Advantage. </a:t>
            </a:r>
          </a:p>
          <a:p>
            <a:endParaRPr lang="en-US" sz="2400" dirty="0">
              <a:solidFill>
                <a:srgbClr val="0070C0"/>
              </a:solidFill>
            </a:endParaRPr>
          </a:p>
          <a:p>
            <a:r>
              <a:rPr lang="en-US" sz="2400" dirty="0">
                <a:solidFill>
                  <a:srgbClr val="0070C0"/>
                </a:solidFill>
              </a:rPr>
              <a:t>All new hires that will have </a:t>
            </a:r>
            <a:r>
              <a:rPr lang="en-US" sz="2400" b="1" dirty="0">
                <a:solidFill>
                  <a:srgbClr val="0070C0"/>
                </a:solidFill>
              </a:rPr>
              <a:t>direct contact with minors</a:t>
            </a:r>
            <a:r>
              <a:rPr lang="en-US" sz="2400" dirty="0">
                <a:solidFill>
                  <a:srgbClr val="0070C0"/>
                </a:solidFill>
              </a:rPr>
              <a:t> as defined in </a:t>
            </a:r>
            <a:r>
              <a:rPr lang="en-US" sz="2400" dirty="0">
                <a:solidFill>
                  <a:srgbClr val="0070C0"/>
                </a:solidFill>
                <a:hlinkClick r:id="rId4"/>
              </a:rPr>
              <a:t>Policy AD39</a:t>
            </a:r>
            <a:r>
              <a:rPr lang="en-US" sz="2400" dirty="0">
                <a:solidFill>
                  <a:srgbClr val="0070C0"/>
                </a:solidFill>
              </a:rPr>
              <a:t> are required to </a:t>
            </a:r>
            <a:r>
              <a:rPr lang="en-US" sz="2400" dirty="0">
                <a:solidFill>
                  <a:srgbClr val="0070C0"/>
                </a:solidFill>
                <a:hlinkClick r:id="rId5"/>
              </a:rPr>
              <a:t>obtain the publicly available clearances</a:t>
            </a:r>
            <a:r>
              <a:rPr lang="en-US" sz="2400" dirty="0">
                <a:solidFill>
                  <a:srgbClr val="0070C0"/>
                </a:solidFill>
              </a:rPr>
              <a:t> in lieu of a standard background check. Clearances include: </a:t>
            </a:r>
            <a:br>
              <a:rPr lang="en-US" sz="2400" dirty="0">
                <a:solidFill>
                  <a:srgbClr val="0070C0"/>
                </a:solidFill>
              </a:rPr>
            </a:br>
            <a:endParaRPr lang="en-US" sz="2400" dirty="0">
              <a:solidFill>
                <a:srgbClr val="0070C0"/>
              </a:solidFill>
            </a:endParaRPr>
          </a:p>
          <a:p>
            <a:pPr lvl="1">
              <a:buFont typeface="Wingdings" panose="05000000000000000000" pitchFamily="2" charset="2"/>
              <a:buChar char="§"/>
            </a:pPr>
            <a:r>
              <a:rPr lang="en-US" sz="2400" dirty="0">
                <a:solidFill>
                  <a:srgbClr val="0070C0"/>
                </a:solidFill>
              </a:rPr>
              <a:t>Pennsylvania State Police Criminal Background Check </a:t>
            </a:r>
          </a:p>
          <a:p>
            <a:pPr lvl="1">
              <a:buFont typeface="Wingdings" panose="05000000000000000000" pitchFamily="2" charset="2"/>
              <a:buChar char="§"/>
            </a:pPr>
            <a:r>
              <a:rPr lang="en-US" sz="2400" dirty="0">
                <a:solidFill>
                  <a:srgbClr val="0070C0"/>
                </a:solidFill>
              </a:rPr>
              <a:t>Pennsylvania Child Abuse History Clearance </a:t>
            </a:r>
          </a:p>
          <a:p>
            <a:pPr lvl="1">
              <a:buFont typeface="Wingdings" panose="05000000000000000000" pitchFamily="2" charset="2"/>
              <a:buChar char="§"/>
            </a:pPr>
            <a:r>
              <a:rPr lang="en-US" sz="2400" dirty="0">
                <a:solidFill>
                  <a:srgbClr val="0070C0"/>
                </a:solidFill>
              </a:rPr>
              <a:t>Federal (FBI) Fingerprint Background Check</a:t>
            </a:r>
          </a:p>
          <a:p>
            <a:pPr marL="274320" lvl="1" indent="0">
              <a:buNone/>
            </a:pPr>
            <a:endParaRPr lang="en-US" sz="2400" dirty="0">
              <a:solidFill>
                <a:srgbClr val="0070C0"/>
              </a:solidFill>
            </a:endParaRPr>
          </a:p>
          <a:p>
            <a:r>
              <a:rPr lang="en-US" sz="2400" dirty="0">
                <a:solidFill>
                  <a:srgbClr val="0070C0"/>
                </a:solidFill>
              </a:rPr>
              <a:t>Some positions may also require additional checks, such as a motor vehicle record (MVR) check or education check. These will be processed through our background check vendor, First Advantage. </a:t>
            </a:r>
          </a:p>
          <a:p>
            <a:pPr lvl="1"/>
            <a:endParaRPr lang="en-US" dirty="0"/>
          </a:p>
        </p:txBody>
      </p:sp>
    </p:spTree>
    <p:extLst>
      <p:ext uri="{BB962C8B-B14F-4D97-AF65-F5344CB8AC3E}">
        <p14:creationId xmlns:p14="http://schemas.microsoft.com/office/powerpoint/2010/main" val="2603231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Notifying Applicants Not Hired</a:t>
            </a:r>
          </a:p>
        </p:txBody>
      </p:sp>
      <p:sp>
        <p:nvSpPr>
          <p:cNvPr id="3" name="Content Placeholder 2"/>
          <p:cNvSpPr>
            <a:spLocks noGrp="1"/>
          </p:cNvSpPr>
          <p:nvPr>
            <p:ph sz="quarter" idx="1"/>
          </p:nvPr>
        </p:nvSpPr>
        <p:spPr/>
        <p:txBody>
          <a:bodyPr>
            <a:normAutofit/>
          </a:bodyPr>
          <a:lstStyle/>
          <a:p>
            <a:endParaRPr lang="en-US" sz="2400" dirty="0">
              <a:solidFill>
                <a:srgbClr val="0070C0"/>
              </a:solidFill>
            </a:endParaRPr>
          </a:p>
          <a:p>
            <a:r>
              <a:rPr lang="en-US" sz="2400" dirty="0">
                <a:solidFill>
                  <a:srgbClr val="0070C0"/>
                </a:solidFill>
              </a:rPr>
              <a:t>The search committee chair should contact all of the candidates who were interviewed but not selected to inform them of the committee’s decision. </a:t>
            </a:r>
          </a:p>
          <a:p>
            <a:endParaRPr lang="en-US" sz="2400" dirty="0">
              <a:solidFill>
                <a:srgbClr val="0070C0"/>
              </a:solidFill>
            </a:endParaRPr>
          </a:p>
          <a:p>
            <a:r>
              <a:rPr lang="en-US" sz="2400" dirty="0">
                <a:solidFill>
                  <a:srgbClr val="0070C0"/>
                </a:solidFill>
              </a:rPr>
              <a:t>Applicants who were in the pool but not granted an interview will be notified via an email generated by the EJMS system when the job has closed. </a:t>
            </a:r>
          </a:p>
        </p:txBody>
      </p:sp>
    </p:spTree>
    <p:extLst>
      <p:ext uri="{BB962C8B-B14F-4D97-AF65-F5344CB8AC3E}">
        <p14:creationId xmlns:p14="http://schemas.microsoft.com/office/powerpoint/2010/main" val="2703268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Helpful Resources</a:t>
            </a:r>
          </a:p>
        </p:txBody>
      </p:sp>
      <p:sp>
        <p:nvSpPr>
          <p:cNvPr id="3" name="Content Placeholder 2"/>
          <p:cNvSpPr>
            <a:spLocks noGrp="1"/>
          </p:cNvSpPr>
          <p:nvPr>
            <p:ph sz="quarter" idx="1"/>
          </p:nvPr>
        </p:nvSpPr>
        <p:spPr/>
        <p:txBody>
          <a:bodyPr>
            <a:normAutofit/>
          </a:bodyPr>
          <a:lstStyle/>
          <a:p>
            <a:endParaRPr lang="en-US" sz="2000" dirty="0">
              <a:solidFill>
                <a:srgbClr val="0070C0"/>
              </a:solidFill>
              <a:hlinkClick r:id="rId3"/>
            </a:endParaRPr>
          </a:p>
          <a:p>
            <a:r>
              <a:rPr lang="en-US" sz="2000" dirty="0">
                <a:solidFill>
                  <a:srgbClr val="0070C0"/>
                </a:solidFill>
                <a:hlinkClick r:id="rId3"/>
              </a:rPr>
              <a:t>Staff Hiring Information</a:t>
            </a:r>
            <a:endParaRPr lang="en-US" sz="2000" dirty="0">
              <a:solidFill>
                <a:srgbClr val="0070C0"/>
              </a:solidFill>
            </a:endParaRPr>
          </a:p>
          <a:p>
            <a:endParaRPr lang="en-US" sz="2000" dirty="0">
              <a:solidFill>
                <a:srgbClr val="0070C0"/>
              </a:solidFill>
            </a:endParaRPr>
          </a:p>
          <a:p>
            <a:r>
              <a:rPr lang="en-US" sz="2000" dirty="0">
                <a:solidFill>
                  <a:srgbClr val="0070C0"/>
                </a:solidFill>
                <a:hlinkClick r:id="rId4"/>
              </a:rPr>
              <a:t>Faculty Hiring Information</a:t>
            </a:r>
            <a:endParaRPr lang="en-US" sz="2000" dirty="0">
              <a:solidFill>
                <a:srgbClr val="0070C0"/>
              </a:solidFill>
            </a:endParaRPr>
          </a:p>
          <a:p>
            <a:endParaRPr lang="en-US" sz="2000" dirty="0">
              <a:solidFill>
                <a:srgbClr val="0070C0"/>
              </a:solidFill>
            </a:endParaRPr>
          </a:p>
          <a:p>
            <a:r>
              <a:rPr lang="en-US" sz="2000" dirty="0">
                <a:solidFill>
                  <a:srgbClr val="0070C0"/>
                </a:solidFill>
                <a:hlinkClick r:id="rId5"/>
              </a:rPr>
              <a:t>Background Check Information</a:t>
            </a:r>
            <a:r>
              <a:rPr lang="en-US" sz="2000" dirty="0">
                <a:solidFill>
                  <a:srgbClr val="0070C0"/>
                </a:solidFill>
              </a:rPr>
              <a:t> </a:t>
            </a:r>
            <a:br>
              <a:rPr lang="en-US" sz="2000" dirty="0">
                <a:solidFill>
                  <a:srgbClr val="0070C0"/>
                </a:solidFill>
              </a:rPr>
            </a:br>
            <a:endParaRPr lang="en-US" sz="2000" dirty="0">
              <a:solidFill>
                <a:srgbClr val="0070C0"/>
              </a:solidFill>
            </a:endParaRPr>
          </a:p>
          <a:p>
            <a:r>
              <a:rPr lang="en-US" sz="2000" dirty="0">
                <a:solidFill>
                  <a:srgbClr val="0070C0"/>
                </a:solidFill>
                <a:hlinkClick r:id="rId6"/>
              </a:rPr>
              <a:t>Affirmative Action Office</a:t>
            </a:r>
            <a:br>
              <a:rPr lang="en-US" sz="2000" dirty="0">
                <a:solidFill>
                  <a:srgbClr val="0070C0"/>
                </a:solidFill>
              </a:rPr>
            </a:br>
            <a:endParaRPr lang="en-US" sz="2000" dirty="0">
              <a:solidFill>
                <a:srgbClr val="0070C0"/>
              </a:solidFill>
            </a:endParaRPr>
          </a:p>
          <a:p>
            <a:r>
              <a:rPr lang="en-US" sz="2000" dirty="0">
                <a:solidFill>
                  <a:srgbClr val="0070C0"/>
                </a:solidFill>
              </a:rPr>
              <a:t>Extension Hiring Procedures - Available on Extension’s SharePoint site</a:t>
            </a:r>
          </a:p>
        </p:txBody>
      </p:sp>
    </p:spTree>
    <p:extLst>
      <p:ext uri="{BB962C8B-B14F-4D97-AF65-F5344CB8AC3E}">
        <p14:creationId xmlns:p14="http://schemas.microsoft.com/office/powerpoint/2010/main" val="3040040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3600" dirty="0"/>
              <a:t>Training Highlights</a:t>
            </a:r>
          </a:p>
        </p:txBody>
      </p:sp>
      <p:sp>
        <p:nvSpPr>
          <p:cNvPr id="3" name="Content Placeholder 2"/>
          <p:cNvSpPr>
            <a:spLocks noGrp="1"/>
          </p:cNvSpPr>
          <p:nvPr>
            <p:ph sz="quarter" idx="1"/>
          </p:nvPr>
        </p:nvSpPr>
        <p:spPr>
          <a:xfrm>
            <a:off x="457200" y="1524000"/>
            <a:ext cx="8534400" cy="4876800"/>
          </a:xfrm>
        </p:spPr>
        <p:txBody>
          <a:bodyPr>
            <a:normAutofit fontScale="47500" lnSpcReduction="20000"/>
          </a:bodyPr>
          <a:lstStyle/>
          <a:p>
            <a:endParaRPr lang="en-US" sz="3200" dirty="0">
              <a:solidFill>
                <a:srgbClr val="0070C0"/>
              </a:solidFill>
            </a:endParaRPr>
          </a:p>
          <a:p>
            <a:r>
              <a:rPr lang="en-US" sz="3200" dirty="0">
                <a:solidFill>
                  <a:srgbClr val="0070C0"/>
                </a:solidFill>
              </a:rPr>
              <a:t>Search Committee Requirements</a:t>
            </a:r>
          </a:p>
          <a:p>
            <a:r>
              <a:rPr lang="en-US" sz="3200" dirty="0">
                <a:solidFill>
                  <a:srgbClr val="0070C0"/>
                </a:solidFill>
              </a:rPr>
              <a:t>Advertising</a:t>
            </a:r>
          </a:p>
          <a:p>
            <a:r>
              <a:rPr lang="en-US" sz="3200" dirty="0">
                <a:solidFill>
                  <a:srgbClr val="0070C0"/>
                </a:solidFill>
              </a:rPr>
              <a:t>Viewing Applications on EJMS</a:t>
            </a:r>
          </a:p>
          <a:p>
            <a:r>
              <a:rPr lang="en-US" sz="3200" dirty="0">
                <a:solidFill>
                  <a:srgbClr val="0070C0"/>
                </a:solidFill>
              </a:rPr>
              <a:t>Reviewing Applications for Minimum Qualifications</a:t>
            </a:r>
          </a:p>
          <a:p>
            <a:r>
              <a:rPr lang="en-US" sz="3200" dirty="0">
                <a:solidFill>
                  <a:srgbClr val="0070C0"/>
                </a:solidFill>
              </a:rPr>
              <a:t>Reviewing Applications for Red Flags</a:t>
            </a:r>
          </a:p>
          <a:p>
            <a:r>
              <a:rPr lang="en-US" sz="3200" dirty="0">
                <a:solidFill>
                  <a:srgbClr val="0070C0"/>
                </a:solidFill>
              </a:rPr>
              <a:t>Selecting Candidates for Interviews</a:t>
            </a:r>
          </a:p>
          <a:p>
            <a:r>
              <a:rPr lang="en-US" sz="3200" dirty="0">
                <a:solidFill>
                  <a:srgbClr val="0070C0"/>
                </a:solidFill>
              </a:rPr>
              <a:t>Diversity Review</a:t>
            </a:r>
          </a:p>
          <a:p>
            <a:pPr lvl="1">
              <a:buFont typeface="Wingdings" panose="05000000000000000000" pitchFamily="2" charset="2"/>
              <a:buChar char="§"/>
            </a:pPr>
            <a:r>
              <a:rPr lang="en-US" sz="3200" dirty="0">
                <a:solidFill>
                  <a:srgbClr val="0070C0"/>
                </a:solidFill>
              </a:rPr>
              <a:t>Affirmative Action</a:t>
            </a:r>
          </a:p>
          <a:p>
            <a:r>
              <a:rPr lang="en-US" sz="3200" dirty="0">
                <a:solidFill>
                  <a:srgbClr val="0070C0"/>
                </a:solidFill>
              </a:rPr>
              <a:t>Developing Interview Questions</a:t>
            </a:r>
          </a:p>
          <a:p>
            <a:pPr lvl="1">
              <a:buFont typeface="Wingdings" panose="05000000000000000000" pitchFamily="2" charset="2"/>
              <a:buChar char="§"/>
            </a:pPr>
            <a:r>
              <a:rPr lang="en-US" sz="3200" dirty="0">
                <a:solidFill>
                  <a:srgbClr val="0070C0"/>
                </a:solidFill>
              </a:rPr>
              <a:t>Questions Not Permitted in an Interview</a:t>
            </a:r>
          </a:p>
          <a:p>
            <a:pPr lvl="1">
              <a:buFont typeface="Wingdings" panose="05000000000000000000" pitchFamily="2" charset="2"/>
              <a:buChar char="§"/>
            </a:pPr>
            <a:r>
              <a:rPr lang="en-US" sz="3200" dirty="0">
                <a:solidFill>
                  <a:srgbClr val="0070C0"/>
                </a:solidFill>
              </a:rPr>
              <a:t>Utilizing Behavior-Based Questions</a:t>
            </a:r>
          </a:p>
          <a:p>
            <a:r>
              <a:rPr lang="en-US" sz="3200" dirty="0">
                <a:solidFill>
                  <a:srgbClr val="0070C0"/>
                </a:solidFill>
              </a:rPr>
              <a:t>Interview Methods</a:t>
            </a:r>
          </a:p>
          <a:p>
            <a:r>
              <a:rPr lang="en-US" sz="3200" dirty="0">
                <a:solidFill>
                  <a:srgbClr val="0070C0"/>
                </a:solidFill>
              </a:rPr>
              <a:t>Documenting Interview Notes</a:t>
            </a:r>
          </a:p>
          <a:p>
            <a:r>
              <a:rPr lang="en-US" sz="3200" dirty="0">
                <a:solidFill>
                  <a:srgbClr val="0070C0"/>
                </a:solidFill>
              </a:rPr>
              <a:t>Conducting Reference Checks</a:t>
            </a:r>
          </a:p>
          <a:p>
            <a:r>
              <a:rPr lang="en-US" sz="3200" dirty="0">
                <a:solidFill>
                  <a:srgbClr val="0070C0"/>
                </a:solidFill>
              </a:rPr>
              <a:t>Items to Submit to HR </a:t>
            </a:r>
          </a:p>
          <a:p>
            <a:r>
              <a:rPr lang="en-US" sz="3200" dirty="0">
                <a:solidFill>
                  <a:srgbClr val="0070C0"/>
                </a:solidFill>
              </a:rPr>
              <a:t>Initiating the Hire </a:t>
            </a:r>
          </a:p>
          <a:p>
            <a:r>
              <a:rPr lang="en-US" sz="3200" dirty="0">
                <a:solidFill>
                  <a:srgbClr val="0070C0"/>
                </a:solidFill>
              </a:rPr>
              <a:t>Notifying Applicants Not Hired </a:t>
            </a:r>
          </a:p>
          <a:p>
            <a:r>
              <a:rPr lang="en-US" sz="3200" dirty="0">
                <a:solidFill>
                  <a:srgbClr val="0070C0"/>
                </a:solidFill>
              </a:rPr>
              <a:t>Background Checks for New Hires </a:t>
            </a:r>
          </a:p>
          <a:p>
            <a:r>
              <a:rPr lang="en-US" sz="3200" dirty="0">
                <a:solidFill>
                  <a:srgbClr val="0070C0"/>
                </a:solidFill>
              </a:rPr>
              <a:t>Maintaining Confidentiality </a:t>
            </a:r>
          </a:p>
          <a:p>
            <a:r>
              <a:rPr lang="en-US" sz="3200" dirty="0">
                <a:solidFill>
                  <a:srgbClr val="0070C0"/>
                </a:solidFill>
              </a:rPr>
              <a:t>Contacting Your HRC</a:t>
            </a:r>
          </a:p>
          <a:p>
            <a:endParaRPr lang="en-US" sz="2400" dirty="0"/>
          </a:p>
          <a:p>
            <a:pPr marL="457200" lvl="1" indent="0">
              <a:buNone/>
            </a:pPr>
            <a:endParaRPr lang="en-US" dirty="0"/>
          </a:p>
        </p:txBody>
      </p:sp>
    </p:spTree>
    <p:extLst>
      <p:ext uri="{BB962C8B-B14F-4D97-AF65-F5344CB8AC3E}">
        <p14:creationId xmlns:p14="http://schemas.microsoft.com/office/powerpoint/2010/main" val="2181339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to maintain confidentiality at all times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14600"/>
            <a:ext cx="3429000" cy="3429000"/>
          </a:xfrm>
          <a:prstGeom prst="rect">
            <a:avLst/>
          </a:prstGeom>
        </p:spPr>
      </p:pic>
      <p:sp>
        <p:nvSpPr>
          <p:cNvPr id="3" name="TextBox 2"/>
          <p:cNvSpPr txBox="1"/>
          <p:nvPr/>
        </p:nvSpPr>
        <p:spPr>
          <a:xfrm>
            <a:off x="4114800" y="2819400"/>
            <a:ext cx="4724400" cy="2677656"/>
          </a:xfrm>
          <a:prstGeom prst="rect">
            <a:avLst/>
          </a:prstGeom>
          <a:noFill/>
        </p:spPr>
        <p:txBody>
          <a:bodyPr wrap="square" rtlCol="0">
            <a:spAutoFit/>
          </a:bodyPr>
          <a:lstStyle/>
          <a:p>
            <a:r>
              <a:rPr lang="en-US" sz="2000" dirty="0">
                <a:solidFill>
                  <a:srgbClr val="0070C0"/>
                </a:solidFill>
              </a:rPr>
              <a:t>What information is confidential? </a:t>
            </a:r>
          </a:p>
          <a:p>
            <a:endParaRPr lang="en-US" dirty="0"/>
          </a:p>
          <a:p>
            <a:pPr marL="285750" indent="-285750">
              <a:buFont typeface="Arial" panose="020B0604020202020204" pitchFamily="34" charset="0"/>
              <a:buChar char="•"/>
            </a:pPr>
            <a:r>
              <a:rPr lang="en-US" sz="1600" dirty="0">
                <a:solidFill>
                  <a:srgbClr val="0070C0"/>
                </a:solidFill>
              </a:rPr>
              <a:t>applicant information and materials</a:t>
            </a:r>
            <a:br>
              <a:rPr lang="en-US" sz="1600" dirty="0">
                <a:solidFill>
                  <a:srgbClr val="0070C0"/>
                </a:solidFill>
              </a:rPr>
            </a:br>
            <a:endParaRPr lang="en-US" sz="1600" dirty="0">
              <a:solidFill>
                <a:srgbClr val="0070C0"/>
              </a:solidFill>
            </a:endParaRPr>
          </a:p>
          <a:p>
            <a:pPr marL="285750" indent="-285750">
              <a:buFont typeface="Arial" panose="020B0604020202020204" pitchFamily="34" charset="0"/>
              <a:buChar char="•"/>
            </a:pPr>
            <a:r>
              <a:rPr lang="en-US" sz="1600" dirty="0">
                <a:solidFill>
                  <a:srgbClr val="0070C0"/>
                </a:solidFill>
              </a:rPr>
              <a:t>individuals selected for interview/position</a:t>
            </a:r>
            <a:br>
              <a:rPr lang="en-US" sz="1600" dirty="0">
                <a:solidFill>
                  <a:srgbClr val="0070C0"/>
                </a:solidFill>
              </a:rPr>
            </a:br>
            <a:endParaRPr lang="en-US" sz="1600" dirty="0">
              <a:solidFill>
                <a:srgbClr val="0070C0"/>
              </a:solidFill>
            </a:endParaRPr>
          </a:p>
          <a:p>
            <a:pPr marL="285750" indent="-285750">
              <a:buFont typeface="Arial" panose="020B0604020202020204" pitchFamily="34" charset="0"/>
              <a:buChar char="•"/>
            </a:pPr>
            <a:r>
              <a:rPr lang="en-US" sz="1600" dirty="0">
                <a:solidFill>
                  <a:srgbClr val="0070C0"/>
                </a:solidFill>
              </a:rPr>
              <a:t>specific evaluation methods and questions</a:t>
            </a:r>
            <a:br>
              <a:rPr lang="en-US" sz="1600" dirty="0">
                <a:solidFill>
                  <a:srgbClr val="0070C0"/>
                </a:solidFill>
              </a:rPr>
            </a:br>
            <a:endParaRPr lang="en-US" sz="1600" dirty="0">
              <a:solidFill>
                <a:srgbClr val="0070C0"/>
              </a:solidFill>
            </a:endParaRPr>
          </a:p>
          <a:p>
            <a:pPr marL="285750" indent="-285750">
              <a:buFont typeface="Arial" panose="020B0604020202020204" pitchFamily="34" charset="0"/>
              <a:buChar char="•"/>
            </a:pPr>
            <a:r>
              <a:rPr lang="en-US" sz="1600" dirty="0">
                <a:solidFill>
                  <a:srgbClr val="0070C0"/>
                </a:solidFill>
              </a:rPr>
              <a:t>committee discussions regarding candidates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12582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Contacting Your HRC</a:t>
            </a:r>
          </a:p>
        </p:txBody>
      </p:sp>
      <p:sp>
        <p:nvSpPr>
          <p:cNvPr id="4" name="Content Placeholder 3">
            <a:extLst>
              <a:ext uri="{FF2B5EF4-FFF2-40B4-BE49-F238E27FC236}">
                <a16:creationId xmlns:a16="http://schemas.microsoft.com/office/drawing/2014/main" id="{BF48491F-6E8E-4CAB-ACD1-EF1B37102667}"/>
              </a:ext>
            </a:extLst>
          </p:cNvPr>
          <p:cNvSpPr>
            <a:spLocks noGrp="1"/>
          </p:cNvSpPr>
          <p:nvPr>
            <p:ph sz="quarter" idx="1"/>
          </p:nvPr>
        </p:nvSpPr>
        <p:spPr/>
        <p:txBody>
          <a:bodyPr>
            <a:normAutofit/>
          </a:bodyPr>
          <a:lstStyle/>
          <a:p>
            <a:endParaRPr lang="en-US" sz="2400" dirty="0">
              <a:solidFill>
                <a:srgbClr val="0070C0"/>
              </a:solidFill>
            </a:endParaRPr>
          </a:p>
          <a:p>
            <a:r>
              <a:rPr lang="en-US" sz="2400" dirty="0">
                <a:solidFill>
                  <a:srgbClr val="0070C0"/>
                </a:solidFill>
              </a:rPr>
              <a:t>Please contact your </a:t>
            </a:r>
            <a:r>
              <a:rPr lang="en-US" sz="2400" dirty="0">
                <a:solidFill>
                  <a:srgbClr val="0070C0"/>
                </a:solidFill>
                <a:hlinkClick r:id="rId3"/>
              </a:rPr>
              <a:t>College of Ag </a:t>
            </a:r>
            <a:r>
              <a:rPr lang="en-US" sz="2400">
                <a:solidFill>
                  <a:srgbClr val="0070C0"/>
                </a:solidFill>
                <a:hlinkClick r:id="rId3"/>
              </a:rPr>
              <a:t>HR Consultant</a:t>
            </a:r>
            <a:r>
              <a:rPr lang="en-US" sz="2400">
                <a:solidFill>
                  <a:srgbClr val="0070C0"/>
                </a:solidFill>
              </a:rPr>
              <a:t> (HRC) </a:t>
            </a:r>
            <a:r>
              <a:rPr lang="en-US" sz="2400" dirty="0">
                <a:solidFill>
                  <a:srgbClr val="0070C0"/>
                </a:solidFill>
              </a:rPr>
              <a:t>if you have any questions regarding this search committee training. </a:t>
            </a:r>
          </a:p>
          <a:p>
            <a:endParaRPr lang="en-US" sz="2400" dirty="0">
              <a:solidFill>
                <a:srgbClr val="0070C0"/>
              </a:solidFill>
            </a:endParaRPr>
          </a:p>
          <a:p>
            <a:r>
              <a:rPr lang="en-US" sz="2400" dirty="0">
                <a:solidFill>
                  <a:srgbClr val="0070C0"/>
                </a:solidFill>
              </a:rPr>
              <a:t>Let your HRC know when you have completed this training so that your eligibility to serve on search committees can be recorded. </a:t>
            </a:r>
          </a:p>
        </p:txBody>
      </p:sp>
    </p:spTree>
    <p:extLst>
      <p:ext uri="{BB962C8B-B14F-4D97-AF65-F5344CB8AC3E}">
        <p14:creationId xmlns:p14="http://schemas.microsoft.com/office/powerpoint/2010/main" val="366420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Search Committee Requirements</a:t>
            </a:r>
          </a:p>
        </p:txBody>
      </p:sp>
      <p:sp>
        <p:nvSpPr>
          <p:cNvPr id="3" name="Content Placeholder 2"/>
          <p:cNvSpPr>
            <a:spLocks noGrp="1"/>
          </p:cNvSpPr>
          <p:nvPr>
            <p:ph sz="quarter" idx="1"/>
          </p:nvPr>
        </p:nvSpPr>
        <p:spPr>
          <a:xfrm>
            <a:off x="457200" y="1524000"/>
            <a:ext cx="8229600" cy="5029200"/>
          </a:xfrm>
        </p:spPr>
        <p:txBody>
          <a:bodyPr>
            <a:normAutofit/>
          </a:bodyPr>
          <a:lstStyle/>
          <a:p>
            <a:r>
              <a:rPr lang="en-US" sz="2000" dirty="0">
                <a:solidFill>
                  <a:srgbClr val="0070C0"/>
                </a:solidFill>
              </a:rPr>
              <a:t>The search committee should have gender and minority representation. </a:t>
            </a:r>
            <a:br>
              <a:rPr lang="en-US" sz="2000" dirty="0">
                <a:solidFill>
                  <a:srgbClr val="0070C0"/>
                </a:solidFill>
              </a:rPr>
            </a:br>
            <a:endParaRPr lang="en-US" sz="2000" dirty="0">
              <a:solidFill>
                <a:srgbClr val="0070C0"/>
              </a:solidFill>
            </a:endParaRPr>
          </a:p>
          <a:p>
            <a:r>
              <a:rPr lang="en-US" sz="2000" dirty="0">
                <a:solidFill>
                  <a:srgbClr val="0070C0"/>
                </a:solidFill>
              </a:rPr>
              <a:t>Search committee should consist of at least 3 members. An odd number of members is recommended.</a:t>
            </a:r>
            <a:br>
              <a:rPr lang="en-US" sz="2000" dirty="0">
                <a:solidFill>
                  <a:srgbClr val="0070C0"/>
                </a:solidFill>
              </a:rPr>
            </a:br>
            <a:endParaRPr lang="en-US" sz="2000" dirty="0">
              <a:solidFill>
                <a:srgbClr val="0070C0"/>
              </a:solidFill>
            </a:endParaRPr>
          </a:p>
          <a:p>
            <a:r>
              <a:rPr lang="en-US" sz="2000" dirty="0">
                <a:solidFill>
                  <a:srgbClr val="0070C0"/>
                </a:solidFill>
              </a:rPr>
              <a:t>Each search committee member should have reviewed this slideshow and visited the webpages linked within. </a:t>
            </a:r>
            <a:br>
              <a:rPr lang="en-US" sz="2000" dirty="0">
                <a:solidFill>
                  <a:srgbClr val="0070C0"/>
                </a:solidFill>
              </a:rPr>
            </a:br>
            <a:endParaRPr lang="en-US" sz="2000" dirty="0">
              <a:solidFill>
                <a:srgbClr val="0070C0"/>
              </a:solidFill>
            </a:endParaRPr>
          </a:p>
          <a:p>
            <a:r>
              <a:rPr lang="en-US" sz="2000" dirty="0">
                <a:solidFill>
                  <a:srgbClr val="0070C0"/>
                </a:solidFill>
              </a:rPr>
              <a:t>A list of search committee members should be sent to HR promptly to set up search committee training for anyone who has not yet completed it.</a:t>
            </a:r>
            <a:br>
              <a:rPr lang="en-US" sz="2000" dirty="0">
                <a:solidFill>
                  <a:srgbClr val="0070C0"/>
                </a:solidFill>
              </a:rPr>
            </a:br>
            <a:endParaRPr lang="en-US" sz="2000" dirty="0">
              <a:solidFill>
                <a:srgbClr val="0070C0"/>
              </a:solidFill>
            </a:endParaRPr>
          </a:p>
          <a:p>
            <a:r>
              <a:rPr lang="en-US" sz="2000" dirty="0">
                <a:solidFill>
                  <a:srgbClr val="0070C0"/>
                </a:solidFill>
              </a:rPr>
              <a:t>Search committee members must complete this training before meeting with candidates.</a:t>
            </a:r>
          </a:p>
        </p:txBody>
      </p:sp>
    </p:spTree>
    <p:extLst>
      <p:ext uri="{BB962C8B-B14F-4D97-AF65-F5344CB8AC3E}">
        <p14:creationId xmlns:p14="http://schemas.microsoft.com/office/powerpoint/2010/main" val="31143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Committee Requirements (</a:t>
            </a:r>
            <a:r>
              <a:rPr lang="en-US" dirty="0" err="1"/>
              <a:t>con’t</a:t>
            </a:r>
            <a:r>
              <a:rPr lang="en-US" dirty="0"/>
              <a:t>)</a:t>
            </a:r>
          </a:p>
        </p:txBody>
      </p:sp>
      <p:sp>
        <p:nvSpPr>
          <p:cNvPr id="3" name="Content Placeholder 2"/>
          <p:cNvSpPr>
            <a:spLocks noGrp="1"/>
          </p:cNvSpPr>
          <p:nvPr>
            <p:ph sz="quarter" idx="1"/>
          </p:nvPr>
        </p:nvSpPr>
        <p:spPr/>
        <p:txBody>
          <a:bodyPr/>
          <a:lstStyle/>
          <a:p>
            <a:r>
              <a:rPr lang="en-US" sz="2000" dirty="0">
                <a:solidFill>
                  <a:srgbClr val="0070C0"/>
                </a:solidFill>
              </a:rPr>
              <a:t>The search committee for a </a:t>
            </a:r>
            <a:r>
              <a:rPr lang="en-US" sz="2000" b="1" dirty="0">
                <a:solidFill>
                  <a:srgbClr val="0070C0"/>
                </a:solidFill>
              </a:rPr>
              <a:t>faculty position</a:t>
            </a:r>
            <a:r>
              <a:rPr lang="en-US" sz="2000" dirty="0">
                <a:solidFill>
                  <a:srgbClr val="0070C0"/>
                </a:solidFill>
              </a:rPr>
              <a:t> must be approved by the Dean’s Office.</a:t>
            </a:r>
            <a:br>
              <a:rPr lang="en-US" sz="2000" dirty="0">
                <a:solidFill>
                  <a:srgbClr val="0070C0"/>
                </a:solidFill>
              </a:rPr>
            </a:br>
            <a:endParaRPr lang="en-US" sz="2000" dirty="0">
              <a:solidFill>
                <a:srgbClr val="0070C0"/>
              </a:solidFill>
            </a:endParaRPr>
          </a:p>
          <a:p>
            <a:r>
              <a:rPr lang="en-US" sz="2000" dirty="0">
                <a:solidFill>
                  <a:srgbClr val="0070C0"/>
                </a:solidFill>
              </a:rPr>
              <a:t>An </a:t>
            </a:r>
            <a:r>
              <a:rPr lang="en-US" sz="2000" dirty="0">
                <a:solidFill>
                  <a:srgbClr val="0070C0"/>
                </a:solidFill>
                <a:hlinkClick r:id="rId3"/>
              </a:rPr>
              <a:t>Academic Recruitment Form</a:t>
            </a:r>
            <a:r>
              <a:rPr lang="en-US" sz="2000" dirty="0">
                <a:solidFill>
                  <a:srgbClr val="0070C0"/>
                </a:solidFill>
              </a:rPr>
              <a:t> must be completed for faculty searches.</a:t>
            </a:r>
          </a:p>
          <a:p>
            <a:pPr lvl="1">
              <a:buFont typeface="Wingdings" panose="05000000000000000000" pitchFamily="2" charset="2"/>
              <a:buChar char="§"/>
            </a:pPr>
            <a:r>
              <a:rPr lang="en-US" sz="2000" dirty="0">
                <a:solidFill>
                  <a:srgbClr val="0070C0"/>
                </a:solidFill>
              </a:rPr>
              <a:t>Outlines Department Representation and Committee Composition</a:t>
            </a:r>
          </a:p>
          <a:p>
            <a:pPr lvl="1">
              <a:buFont typeface="Wingdings" panose="05000000000000000000" pitchFamily="2" charset="2"/>
              <a:buChar char="§"/>
            </a:pPr>
            <a:endParaRPr lang="en-US" sz="2000" dirty="0">
              <a:solidFill>
                <a:srgbClr val="0070C0"/>
              </a:solidFill>
            </a:endParaRPr>
          </a:p>
          <a:p>
            <a:pPr marL="548640" lvl="2" indent="0">
              <a:buNone/>
            </a:pPr>
            <a:br>
              <a:rPr lang="en-US" sz="1800" i="1" dirty="0">
                <a:solidFill>
                  <a:srgbClr val="0070C0"/>
                </a:solidFill>
              </a:rPr>
            </a:br>
            <a:endParaRPr lang="en-US" sz="1800" i="1" dirty="0">
              <a:solidFill>
                <a:srgbClr val="0070C0"/>
              </a:solidFill>
            </a:endParaRPr>
          </a:p>
          <a:p>
            <a:pPr marL="548640" lvl="2" indent="0">
              <a:buNone/>
            </a:pPr>
            <a:endParaRPr lang="en-US" sz="1800" i="1" dirty="0">
              <a:solidFill>
                <a:srgbClr val="0070C0"/>
              </a:solidFill>
            </a:endParaRPr>
          </a:p>
          <a:p>
            <a:pPr marL="548640" lvl="2" indent="0">
              <a:buNone/>
            </a:pPr>
            <a:endParaRPr lang="en-US" sz="1800" i="1" dirty="0">
              <a:solidFill>
                <a:srgbClr val="0070C0"/>
              </a:solidFill>
            </a:endParaRPr>
          </a:p>
          <a:p>
            <a:pPr marL="548640" lvl="2" indent="0">
              <a:buNone/>
            </a:pPr>
            <a:r>
              <a:rPr lang="en-US" sz="1800" i="1" dirty="0">
                <a:solidFill>
                  <a:srgbClr val="0070C0"/>
                </a:solidFill>
              </a:rPr>
              <a:t>Note: This search committee training is required for staff and academic searches. It is not required for part-time vacancies.</a:t>
            </a:r>
          </a:p>
          <a:p>
            <a:pPr lvl="1">
              <a:buFont typeface="Wingdings" panose="05000000000000000000" pitchFamily="2" charset="2"/>
              <a:buChar char="§"/>
            </a:pPr>
            <a:endParaRPr lang="en-US" dirty="0">
              <a:solidFill>
                <a:srgbClr val="0070C0"/>
              </a:solidFill>
            </a:endParaRPr>
          </a:p>
        </p:txBody>
      </p:sp>
    </p:spTree>
    <p:extLst>
      <p:ext uri="{BB962C8B-B14F-4D97-AF65-F5344CB8AC3E}">
        <p14:creationId xmlns:p14="http://schemas.microsoft.com/office/powerpoint/2010/main" val="355978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Advertising</a:t>
            </a:r>
          </a:p>
        </p:txBody>
      </p:sp>
      <p:sp>
        <p:nvSpPr>
          <p:cNvPr id="3" name="Content Placeholder 2"/>
          <p:cNvSpPr>
            <a:spLocks noGrp="1"/>
          </p:cNvSpPr>
          <p:nvPr>
            <p:ph sz="quarter" idx="1"/>
          </p:nvPr>
        </p:nvSpPr>
        <p:spPr>
          <a:xfrm>
            <a:off x="304800" y="1752600"/>
            <a:ext cx="8689848" cy="4035552"/>
          </a:xfrm>
        </p:spPr>
        <p:txBody>
          <a:bodyPr>
            <a:normAutofit/>
          </a:bodyPr>
          <a:lstStyle/>
          <a:p>
            <a:r>
              <a:rPr lang="en-US" sz="2000" dirty="0">
                <a:solidFill>
                  <a:srgbClr val="0070C0"/>
                </a:solidFill>
              </a:rPr>
              <a:t>Advertising is not required for staff positions (other than Extension Educators) but is strongly encouraged. </a:t>
            </a:r>
          </a:p>
          <a:p>
            <a:pPr marL="0" indent="0">
              <a:buNone/>
            </a:pPr>
            <a:endParaRPr lang="en-US" sz="2000" dirty="0">
              <a:solidFill>
                <a:srgbClr val="0070C0"/>
              </a:solidFill>
            </a:endParaRPr>
          </a:p>
          <a:p>
            <a:r>
              <a:rPr lang="en-US" sz="2000" dirty="0">
                <a:solidFill>
                  <a:srgbClr val="0070C0"/>
                </a:solidFill>
              </a:rPr>
              <a:t>Tenure Track vacancies require advertising in one publication of national distribution. FT1 and FTM vacancies require advertising in one external source. Advertising outlets for faculty positions must be approved by the Dean’s Office.</a:t>
            </a:r>
            <a:br>
              <a:rPr lang="en-US" sz="2000" dirty="0">
                <a:solidFill>
                  <a:srgbClr val="0070C0"/>
                </a:solidFill>
              </a:rPr>
            </a:br>
            <a:endParaRPr lang="en-US" sz="2000" dirty="0">
              <a:solidFill>
                <a:srgbClr val="0070C0"/>
              </a:solidFill>
            </a:endParaRPr>
          </a:p>
          <a:p>
            <a:r>
              <a:rPr lang="en-US" sz="2000" dirty="0">
                <a:solidFill>
                  <a:srgbClr val="0070C0"/>
                </a:solidFill>
              </a:rPr>
              <a:t>Advertisements and position vacancy announcements must be approved by Penn State’s Human Resources Recruitment Team </a:t>
            </a:r>
            <a:r>
              <a:rPr lang="en-US" sz="2000" i="1" dirty="0">
                <a:solidFill>
                  <a:srgbClr val="0070C0"/>
                </a:solidFill>
              </a:rPr>
              <a:t>before</a:t>
            </a:r>
            <a:r>
              <a:rPr lang="en-US" sz="2000" dirty="0">
                <a:solidFill>
                  <a:srgbClr val="0070C0"/>
                </a:solidFill>
              </a:rPr>
              <a:t> they can be placed in publications or sent to listservs.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61171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 (</a:t>
            </a:r>
            <a:r>
              <a:rPr lang="en-US" dirty="0" err="1"/>
              <a:t>con’t</a:t>
            </a:r>
            <a:r>
              <a:rPr lang="en-US" dirty="0"/>
              <a:t>) </a:t>
            </a:r>
          </a:p>
        </p:txBody>
      </p:sp>
      <p:sp>
        <p:nvSpPr>
          <p:cNvPr id="3" name="Content Placeholder 2"/>
          <p:cNvSpPr>
            <a:spLocks noGrp="1"/>
          </p:cNvSpPr>
          <p:nvPr>
            <p:ph sz="quarter" idx="1"/>
          </p:nvPr>
        </p:nvSpPr>
        <p:spPr>
          <a:xfrm>
            <a:off x="304800" y="1676400"/>
            <a:ext cx="8503920" cy="4340352"/>
          </a:xfrm>
        </p:spPr>
        <p:txBody>
          <a:bodyPr>
            <a:normAutofit/>
          </a:bodyPr>
          <a:lstStyle/>
          <a:p>
            <a:endParaRPr lang="en-US" sz="2000" dirty="0">
              <a:solidFill>
                <a:srgbClr val="0070C0"/>
              </a:solidFill>
            </a:endParaRPr>
          </a:p>
          <a:p>
            <a:r>
              <a:rPr lang="en-US" sz="2000" dirty="0">
                <a:solidFill>
                  <a:srgbClr val="0070C0"/>
                </a:solidFill>
              </a:rPr>
              <a:t>Publications to consider for advertising to diverse populations:</a:t>
            </a:r>
            <a:br>
              <a:rPr lang="en-US" sz="2000" dirty="0">
                <a:solidFill>
                  <a:srgbClr val="0070C0"/>
                </a:solidFill>
              </a:rPr>
            </a:br>
            <a:endParaRPr lang="en-US" sz="2000" dirty="0">
              <a:solidFill>
                <a:srgbClr val="0070C0"/>
              </a:solidFill>
            </a:endParaRPr>
          </a:p>
          <a:p>
            <a:pPr lvl="1">
              <a:buFont typeface="Wingdings" panose="05000000000000000000" pitchFamily="2" charset="2"/>
              <a:buChar char="§"/>
            </a:pPr>
            <a:r>
              <a:rPr lang="en-US" sz="2000" i="1" dirty="0">
                <a:solidFill>
                  <a:srgbClr val="0070C0"/>
                </a:solidFill>
              </a:rPr>
              <a:t>AsiansinHigherEd.com      </a:t>
            </a:r>
          </a:p>
          <a:p>
            <a:pPr lvl="1">
              <a:buFont typeface="Wingdings" panose="05000000000000000000" pitchFamily="2" charset="2"/>
              <a:buChar char="§"/>
            </a:pPr>
            <a:r>
              <a:rPr lang="en-US" sz="2000" i="1" dirty="0">
                <a:solidFill>
                  <a:srgbClr val="0070C0"/>
                </a:solidFill>
              </a:rPr>
              <a:t>BlacksinHigherEd.com      </a:t>
            </a:r>
          </a:p>
          <a:p>
            <a:pPr lvl="1">
              <a:buFont typeface="Wingdings" panose="05000000000000000000" pitchFamily="2" charset="2"/>
              <a:buChar char="§"/>
            </a:pPr>
            <a:r>
              <a:rPr lang="en-US" sz="2000" i="1" dirty="0">
                <a:solidFill>
                  <a:srgbClr val="0070C0"/>
                </a:solidFill>
              </a:rPr>
              <a:t>HispanicsinHigherEd.com </a:t>
            </a:r>
          </a:p>
          <a:p>
            <a:pPr lvl="1">
              <a:buFont typeface="Wingdings" panose="05000000000000000000" pitchFamily="2" charset="2"/>
              <a:buChar char="§"/>
            </a:pPr>
            <a:r>
              <a:rPr lang="en-US" sz="2000" i="1" dirty="0">
                <a:solidFill>
                  <a:srgbClr val="0070C0"/>
                </a:solidFill>
              </a:rPr>
              <a:t>LGBTinHigherEd.com         </a:t>
            </a:r>
          </a:p>
          <a:p>
            <a:pPr lvl="1">
              <a:buFont typeface="Wingdings" panose="05000000000000000000" pitchFamily="2" charset="2"/>
              <a:buChar char="§"/>
            </a:pPr>
            <a:r>
              <a:rPr lang="en-US" sz="2000" i="1" dirty="0">
                <a:solidFill>
                  <a:srgbClr val="0070C0"/>
                </a:solidFill>
              </a:rPr>
              <a:t>VeteransinHigherEd.com  </a:t>
            </a:r>
          </a:p>
          <a:p>
            <a:endParaRPr lang="en-US" dirty="0"/>
          </a:p>
        </p:txBody>
      </p:sp>
    </p:spTree>
    <p:extLst>
      <p:ext uri="{BB962C8B-B14F-4D97-AF65-F5344CB8AC3E}">
        <p14:creationId xmlns:p14="http://schemas.microsoft.com/office/powerpoint/2010/main" val="219598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Viewing Applications on EJMS</a:t>
            </a:r>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sz="1800" dirty="0">
                <a:solidFill>
                  <a:srgbClr val="0070C0"/>
                </a:solidFill>
              </a:rPr>
              <a:t>Upon completion of this one-time training, search committee members will receive access from HR to view the applicants and their submitted materials. </a:t>
            </a:r>
            <a:br>
              <a:rPr lang="en-US" sz="1800" dirty="0">
                <a:solidFill>
                  <a:srgbClr val="0070C0"/>
                </a:solidFill>
              </a:rPr>
            </a:br>
            <a:endParaRPr lang="en-US" sz="1800" dirty="0">
              <a:solidFill>
                <a:srgbClr val="0070C0"/>
              </a:solidFill>
            </a:endParaRPr>
          </a:p>
          <a:p>
            <a:r>
              <a:rPr lang="en-US" sz="1800" dirty="0">
                <a:solidFill>
                  <a:srgbClr val="0070C0"/>
                </a:solidFill>
              </a:rPr>
              <a:t>The applicants can be found on the </a:t>
            </a:r>
            <a:r>
              <a:rPr lang="en-US" sz="1800" dirty="0">
                <a:solidFill>
                  <a:srgbClr val="0070C0"/>
                </a:solidFill>
                <a:hlinkClick r:id="rId3"/>
              </a:rPr>
              <a:t>Electronic Jobs Management System (EJMS)</a:t>
            </a:r>
            <a:r>
              <a:rPr lang="en-US" sz="1800" dirty="0">
                <a:solidFill>
                  <a:srgbClr val="0070C0"/>
                </a:solidFill>
              </a:rPr>
              <a:t>. </a:t>
            </a:r>
            <a:br>
              <a:rPr lang="en-US" sz="1800" dirty="0">
                <a:solidFill>
                  <a:srgbClr val="0070C0"/>
                </a:solidFill>
              </a:rPr>
            </a:br>
            <a:endParaRPr lang="en-US" sz="1800" dirty="0">
              <a:solidFill>
                <a:srgbClr val="0070C0"/>
              </a:solidFill>
            </a:endParaRPr>
          </a:p>
          <a:p>
            <a:r>
              <a:rPr lang="en-US" sz="1800" dirty="0">
                <a:solidFill>
                  <a:srgbClr val="0070C0"/>
                </a:solidFill>
              </a:rPr>
              <a:t>Sign in with your access account or Friends of Penn State account. (See Slide #9)</a:t>
            </a:r>
            <a:br>
              <a:rPr lang="en-US" sz="1800" dirty="0">
                <a:solidFill>
                  <a:srgbClr val="0070C0"/>
                </a:solidFill>
              </a:rPr>
            </a:br>
            <a:endParaRPr lang="en-US" sz="1800" dirty="0">
              <a:solidFill>
                <a:srgbClr val="0070C0"/>
              </a:solidFill>
            </a:endParaRPr>
          </a:p>
          <a:p>
            <a:r>
              <a:rPr lang="en-US" sz="1800" dirty="0">
                <a:solidFill>
                  <a:srgbClr val="0070C0"/>
                </a:solidFill>
              </a:rPr>
              <a:t>Select “View a Job” to be directed to the open position. (See Slide #10)</a:t>
            </a:r>
            <a:br>
              <a:rPr lang="en-US" sz="1800" dirty="0">
                <a:solidFill>
                  <a:srgbClr val="0070C0"/>
                </a:solidFill>
              </a:rPr>
            </a:br>
            <a:endParaRPr lang="en-US" sz="1800" dirty="0">
              <a:solidFill>
                <a:srgbClr val="0070C0"/>
              </a:solidFill>
            </a:endParaRPr>
          </a:p>
          <a:p>
            <a:r>
              <a:rPr lang="en-US" sz="1800" dirty="0">
                <a:solidFill>
                  <a:srgbClr val="0070C0"/>
                </a:solidFill>
              </a:rPr>
              <a:t>Select “External” to be directed to the candidates. (See Slide #11)</a:t>
            </a:r>
            <a:br>
              <a:rPr lang="en-US" sz="1800" dirty="0">
                <a:solidFill>
                  <a:srgbClr val="0070C0"/>
                </a:solidFill>
              </a:rPr>
            </a:br>
            <a:endParaRPr lang="en-US" sz="1800" dirty="0">
              <a:solidFill>
                <a:srgbClr val="0070C0"/>
              </a:solidFill>
            </a:endParaRPr>
          </a:p>
          <a:p>
            <a:pPr lvl="1">
              <a:buFont typeface="Wingdings" panose="05000000000000000000" pitchFamily="2" charset="2"/>
              <a:buChar char="§"/>
            </a:pPr>
            <a:r>
              <a:rPr lang="en-US" sz="1600" dirty="0">
                <a:solidFill>
                  <a:srgbClr val="0070C0"/>
                </a:solidFill>
              </a:rPr>
              <a:t>Select “WEB” to view the Penn State Job Application, “C” to view the cover letter, “R” to view the resume, and “O” to view other materials, such as letters of reference, provided by the applicant. </a:t>
            </a:r>
            <a:br>
              <a:rPr lang="en-US" sz="1600" dirty="0">
                <a:solidFill>
                  <a:srgbClr val="0070C0"/>
                </a:solidFill>
              </a:rPr>
            </a:br>
            <a:endParaRPr lang="en-US" sz="1600" dirty="0">
              <a:solidFill>
                <a:srgbClr val="0070C0"/>
              </a:solidFill>
            </a:endParaRPr>
          </a:p>
          <a:p>
            <a:pPr lvl="1">
              <a:buFont typeface="Wingdings" panose="05000000000000000000" pitchFamily="2" charset="2"/>
              <a:buChar char="§"/>
            </a:pPr>
            <a:r>
              <a:rPr lang="en-US" sz="1600" dirty="0">
                <a:solidFill>
                  <a:srgbClr val="0070C0"/>
                </a:solidFill>
              </a:rPr>
              <a:t>Applications can be sorted by last name, order received, or candidate number.  </a:t>
            </a:r>
          </a:p>
        </p:txBody>
      </p:sp>
    </p:spTree>
    <p:extLst>
      <p:ext uri="{BB962C8B-B14F-4D97-AF65-F5344CB8AC3E}">
        <p14:creationId xmlns:p14="http://schemas.microsoft.com/office/powerpoint/2010/main" val="630885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597" t="40517" r="-54193" b="-50286"/>
          <a:stretch/>
        </p:blipFill>
        <p:spPr bwMode="auto">
          <a:xfrm>
            <a:off x="11582400" y="10212"/>
            <a:ext cx="22027299" cy="7942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3638" t="-31508" r="-57681" b="65352"/>
          <a:stretch/>
        </p:blipFill>
        <p:spPr bwMode="auto">
          <a:xfrm>
            <a:off x="16921112" y="-2286000"/>
            <a:ext cx="15616287" cy="645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a:stretch>
            <a:fillRect/>
          </a:stretch>
        </p:blipFill>
        <p:spPr>
          <a:xfrm>
            <a:off x="304800" y="1219200"/>
            <a:ext cx="8494586" cy="5083969"/>
          </a:xfrm>
          <a:prstGeom prst="rect">
            <a:avLst/>
          </a:prstGeom>
        </p:spPr>
      </p:pic>
      <p:sp>
        <p:nvSpPr>
          <p:cNvPr id="7" name="TextBox 6"/>
          <p:cNvSpPr txBox="1"/>
          <p:nvPr/>
        </p:nvSpPr>
        <p:spPr>
          <a:xfrm>
            <a:off x="304800" y="487681"/>
            <a:ext cx="8494585" cy="369332"/>
          </a:xfrm>
          <a:prstGeom prst="rect">
            <a:avLst/>
          </a:prstGeom>
          <a:noFill/>
        </p:spPr>
        <p:txBody>
          <a:bodyPr wrap="square" rtlCol="0">
            <a:spAutoFit/>
          </a:bodyPr>
          <a:lstStyle/>
          <a:p>
            <a:pPr algn="ctr"/>
            <a:r>
              <a:rPr lang="en-US" dirty="0">
                <a:solidFill>
                  <a:srgbClr val="0070C0"/>
                </a:solidFill>
              </a:rPr>
              <a:t>Log in with your User ID and Password</a:t>
            </a:r>
          </a:p>
        </p:txBody>
      </p:sp>
    </p:spTree>
    <p:extLst>
      <p:ext uri="{BB962C8B-B14F-4D97-AF65-F5344CB8AC3E}">
        <p14:creationId xmlns:p14="http://schemas.microsoft.com/office/powerpoint/2010/main" val="27060679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6488</TotalTime>
  <Words>1075</Words>
  <Application>Microsoft Office PowerPoint</Application>
  <PresentationFormat>On-screen Show (4:3)</PresentationFormat>
  <Paragraphs>232</Paragraphs>
  <Slides>31</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Georgia</vt:lpstr>
      <vt:lpstr>Times New Roman</vt:lpstr>
      <vt:lpstr>Wingdings</vt:lpstr>
      <vt:lpstr>Wingdings 2</vt:lpstr>
      <vt:lpstr>Civic</vt:lpstr>
      <vt:lpstr>Search Committee Training</vt:lpstr>
      <vt:lpstr>Hiring Information</vt:lpstr>
      <vt:lpstr>Training Highlights</vt:lpstr>
      <vt:lpstr>Search Committee Requirements</vt:lpstr>
      <vt:lpstr>Search Committee Requirements (con’t)</vt:lpstr>
      <vt:lpstr>Advertising</vt:lpstr>
      <vt:lpstr>Advertising (con’t) </vt:lpstr>
      <vt:lpstr>Viewing Applications on EJMS</vt:lpstr>
      <vt:lpstr>PowerPoint Presentation</vt:lpstr>
      <vt:lpstr>PowerPoint Presentation</vt:lpstr>
      <vt:lpstr>PowerPoint Presentation</vt:lpstr>
      <vt:lpstr>Reviewing Applications for Minimum Qualifications</vt:lpstr>
      <vt:lpstr>Reviewing Applications for Red Flags</vt:lpstr>
      <vt:lpstr>Selecting Candidates to Interview</vt:lpstr>
      <vt:lpstr>Diversity Review</vt:lpstr>
      <vt:lpstr>Penn State’s Affirmative Action Policy</vt:lpstr>
      <vt:lpstr>Developing Interview Questions</vt:lpstr>
      <vt:lpstr>Questions Not Permitted in an Interview</vt:lpstr>
      <vt:lpstr>Utilizing Behavior-Based Questions</vt:lpstr>
      <vt:lpstr>Interview Methods</vt:lpstr>
      <vt:lpstr>Documenting Interview Notes</vt:lpstr>
      <vt:lpstr>Documenting Interview Notes (con’t)</vt:lpstr>
      <vt:lpstr>Conducting Reference Checks</vt:lpstr>
      <vt:lpstr>PowerPoint Presentation</vt:lpstr>
      <vt:lpstr>Items to Submit to HR</vt:lpstr>
      <vt:lpstr>Initiating the Hire</vt:lpstr>
      <vt:lpstr>Background Checks for New Hires</vt:lpstr>
      <vt:lpstr>Notifying Applicants Not Hired</vt:lpstr>
      <vt:lpstr>Helpful Resources</vt:lpstr>
      <vt:lpstr>Remember to maintain confidentiality at all times</vt:lpstr>
      <vt:lpstr>Contacting Your HRC</vt:lpstr>
    </vt:vector>
  </TitlesOfParts>
  <Company>The Pennsylvania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Committee Training</dc:title>
  <dc:creator>\</dc:creator>
  <cp:lastModifiedBy>Crystal Switalski</cp:lastModifiedBy>
  <cp:revision>142</cp:revision>
  <cp:lastPrinted>2016-03-09T20:50:34Z</cp:lastPrinted>
  <dcterms:created xsi:type="dcterms:W3CDTF">2013-05-09T15:36:02Z</dcterms:created>
  <dcterms:modified xsi:type="dcterms:W3CDTF">2019-03-15T17:31:25Z</dcterms:modified>
  <cp:contentStatus/>
</cp:coreProperties>
</file>